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77" r:id="rId3"/>
    <p:sldMasterId id="2147483679" r:id="rId4"/>
  </p:sldMasterIdLst>
  <p:notesMasterIdLst>
    <p:notesMasterId r:id="rId57"/>
  </p:notesMasterIdLst>
  <p:sldIdLst>
    <p:sldId id="256" r:id="rId5"/>
    <p:sldId id="257" r:id="rId6"/>
    <p:sldId id="289" r:id="rId7"/>
    <p:sldId id="274" r:id="rId8"/>
    <p:sldId id="285" r:id="rId9"/>
    <p:sldId id="338" r:id="rId10"/>
    <p:sldId id="333" r:id="rId11"/>
    <p:sldId id="266" r:id="rId12"/>
    <p:sldId id="334" r:id="rId13"/>
    <p:sldId id="335" r:id="rId14"/>
    <p:sldId id="336" r:id="rId15"/>
    <p:sldId id="337" r:id="rId16"/>
    <p:sldId id="326" r:id="rId17"/>
    <p:sldId id="332" r:id="rId18"/>
    <p:sldId id="339" r:id="rId19"/>
    <p:sldId id="329" r:id="rId20"/>
    <p:sldId id="341" r:id="rId21"/>
    <p:sldId id="343" r:id="rId22"/>
    <p:sldId id="345" r:id="rId23"/>
    <p:sldId id="346" r:id="rId24"/>
    <p:sldId id="348" r:id="rId25"/>
    <p:sldId id="350" r:id="rId26"/>
    <p:sldId id="347" r:id="rId27"/>
    <p:sldId id="351" r:id="rId28"/>
    <p:sldId id="349" r:id="rId29"/>
    <p:sldId id="354" r:id="rId30"/>
    <p:sldId id="356" r:id="rId31"/>
    <p:sldId id="352" r:id="rId32"/>
    <p:sldId id="353" r:id="rId33"/>
    <p:sldId id="355" r:id="rId34"/>
    <p:sldId id="357" r:id="rId35"/>
    <p:sldId id="358" r:id="rId36"/>
    <p:sldId id="359" r:id="rId37"/>
    <p:sldId id="360" r:id="rId38"/>
    <p:sldId id="362" r:id="rId39"/>
    <p:sldId id="325" r:id="rId40"/>
    <p:sldId id="361" r:id="rId41"/>
    <p:sldId id="330" r:id="rId42"/>
    <p:sldId id="363" r:id="rId43"/>
    <p:sldId id="328" r:id="rId44"/>
    <p:sldId id="365" r:id="rId45"/>
    <p:sldId id="366" r:id="rId46"/>
    <p:sldId id="367" r:id="rId47"/>
    <p:sldId id="368" r:id="rId48"/>
    <p:sldId id="369" r:id="rId49"/>
    <p:sldId id="370" r:id="rId50"/>
    <p:sldId id="371" r:id="rId51"/>
    <p:sldId id="372" r:id="rId52"/>
    <p:sldId id="373" r:id="rId53"/>
    <p:sldId id="374" r:id="rId54"/>
    <p:sldId id="375" r:id="rId55"/>
    <p:sldId id="376"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 Beare" initials="DB" lastIdx="1" clrIdx="0">
    <p:extLst>
      <p:ext uri="{19B8F6BF-5375-455C-9EA6-DF929625EA0E}">
        <p15:presenceInfo xmlns:p15="http://schemas.microsoft.com/office/powerpoint/2012/main" userId="S::doug.beare@iccat.int::d6b26e74-cc8b-4a84-8c42-6e059561cb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D\ICCAT\2019-09-22%20-%20SCRS%202019\SCRS\SCI_027_FiguresT1_SKJ_v1.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s-ES" b="1"/>
              <a:t>SKJ Task-I catches by Stock</a:t>
            </a:r>
          </a:p>
        </c:rich>
      </c:tx>
      <c:layout>
        <c:manualLayout>
          <c:xMode val="edge"/>
          <c:yMode val="edge"/>
          <c:x val="0.17793051965327331"/>
          <c:y val="3.2407523454031917E-2"/>
        </c:manualLayout>
      </c:layout>
      <c:overlay val="0"/>
    </c:title>
    <c:autoTitleDeleted val="0"/>
    <c:plotArea>
      <c:layout>
        <c:manualLayout>
          <c:layoutTarget val="inner"/>
          <c:xMode val="edge"/>
          <c:yMode val="edge"/>
          <c:x val="0.15671944444444444"/>
          <c:y val="0.14633680555555556"/>
          <c:w val="0.76393928571428571"/>
          <c:h val="0.65763680555555559"/>
        </c:manualLayout>
      </c:layout>
      <c:areaChart>
        <c:grouping val="stacked"/>
        <c:varyColors val="0"/>
        <c:ser>
          <c:idx val="0"/>
          <c:order val="0"/>
          <c:tx>
            <c:strRef>
              <c:f>'Fig SKJ'!$C$3</c:f>
              <c:strCache>
                <c:ptCount val="1"/>
                <c:pt idx="0">
                  <c:v>ATE</c:v>
                </c:pt>
              </c:strCache>
            </c:strRef>
          </c:tx>
          <c:cat>
            <c:numRef>
              <c:f>'Fig SKJ'!$B$4:$B$72</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'Fig SKJ'!$C$4:$C$72</c:f>
              <c:numCache>
                <c:formatCode>0</c:formatCode>
                <c:ptCount val="69"/>
                <c:pt idx="0">
                  <c:v>704</c:v>
                </c:pt>
                <c:pt idx="1">
                  <c:v>459</c:v>
                </c:pt>
                <c:pt idx="2">
                  <c:v>581</c:v>
                </c:pt>
                <c:pt idx="3">
                  <c:v>786</c:v>
                </c:pt>
                <c:pt idx="4">
                  <c:v>720</c:v>
                </c:pt>
                <c:pt idx="5">
                  <c:v>1192</c:v>
                </c:pt>
                <c:pt idx="6">
                  <c:v>1152</c:v>
                </c:pt>
                <c:pt idx="7">
                  <c:v>176</c:v>
                </c:pt>
                <c:pt idx="8">
                  <c:v>458</c:v>
                </c:pt>
                <c:pt idx="9">
                  <c:v>426</c:v>
                </c:pt>
                <c:pt idx="10">
                  <c:v>1171</c:v>
                </c:pt>
                <c:pt idx="11">
                  <c:v>2577</c:v>
                </c:pt>
                <c:pt idx="12">
                  <c:v>9272</c:v>
                </c:pt>
                <c:pt idx="13">
                  <c:v>16069</c:v>
                </c:pt>
                <c:pt idx="14">
                  <c:v>13749</c:v>
                </c:pt>
                <c:pt idx="15">
                  <c:v>22536</c:v>
                </c:pt>
                <c:pt idx="16">
                  <c:v>21042</c:v>
                </c:pt>
                <c:pt idx="17">
                  <c:v>21568.931</c:v>
                </c:pt>
                <c:pt idx="18">
                  <c:v>45730.851999999999</c:v>
                </c:pt>
                <c:pt idx="19">
                  <c:v>27618.772000000001</c:v>
                </c:pt>
                <c:pt idx="20">
                  <c:v>48009.606</c:v>
                </c:pt>
                <c:pt idx="21">
                  <c:v>76788.89</c:v>
                </c:pt>
                <c:pt idx="22">
                  <c:v>75706.141000000003</c:v>
                </c:pt>
                <c:pt idx="23">
                  <c:v>76041.798999999999</c:v>
                </c:pt>
                <c:pt idx="24">
                  <c:v>114010.743</c:v>
                </c:pt>
                <c:pt idx="25">
                  <c:v>52760.792999999998</c:v>
                </c:pt>
                <c:pt idx="26">
                  <c:v>65712.051000000007</c:v>
                </c:pt>
                <c:pt idx="27">
                  <c:v>107123.231</c:v>
                </c:pt>
                <c:pt idx="28">
                  <c:v>102082.075</c:v>
                </c:pt>
                <c:pt idx="29">
                  <c:v>83575.554000000004</c:v>
                </c:pt>
                <c:pt idx="30">
                  <c:v>98804.036999999997</c:v>
                </c:pt>
                <c:pt idx="31">
                  <c:v>110454.182</c:v>
                </c:pt>
                <c:pt idx="32">
                  <c:v>123880.62215</c:v>
                </c:pt>
                <c:pt idx="33">
                  <c:v>105175.05873999999</c:v>
                </c:pt>
                <c:pt idx="34">
                  <c:v>91813.799100000004</c:v>
                </c:pt>
                <c:pt idx="35">
                  <c:v>79237.407699999996</c:v>
                </c:pt>
                <c:pt idx="36">
                  <c:v>90855.782999999996</c:v>
                </c:pt>
                <c:pt idx="37">
                  <c:v>95127.132500000007</c:v>
                </c:pt>
                <c:pt idx="38">
                  <c:v>120529.5272</c:v>
                </c:pt>
                <c:pt idx="39">
                  <c:v>95021.268800000005</c:v>
                </c:pt>
                <c:pt idx="40">
                  <c:v>118936.8944</c:v>
                </c:pt>
                <c:pt idx="41">
                  <c:v>190064.68900000001</c:v>
                </c:pt>
                <c:pt idx="42">
                  <c:v>141049.63250000001</c:v>
                </c:pt>
                <c:pt idx="43">
                  <c:v>176599.51</c:v>
                </c:pt>
                <c:pt idx="44">
                  <c:v>161436.59516999999</c:v>
                </c:pt>
                <c:pt idx="45">
                  <c:v>152932.97917999999</c:v>
                </c:pt>
                <c:pt idx="46">
                  <c:v>129629.09285</c:v>
                </c:pt>
                <c:pt idx="47">
                  <c:v>117216.588585</c:v>
                </c:pt>
                <c:pt idx="48">
                  <c:v>132384.18530499999</c:v>
                </c:pt>
                <c:pt idx="49">
                  <c:v>153484.337245</c:v>
                </c:pt>
                <c:pt idx="50">
                  <c:v>126327.92275</c:v>
                </c:pt>
                <c:pt idx="51">
                  <c:v>132181.767693</c:v>
                </c:pt>
                <c:pt idx="52">
                  <c:v>101042.469015</c:v>
                </c:pt>
                <c:pt idx="53">
                  <c:v>130755.15441</c:v>
                </c:pt>
                <c:pt idx="54">
                  <c:v>154558.48209999999</c:v>
                </c:pt>
                <c:pt idx="55">
                  <c:v>143982.2904</c:v>
                </c:pt>
                <c:pt idx="56">
                  <c:v>111923.94530000001</c:v>
                </c:pt>
                <c:pt idx="57">
                  <c:v>118191.84347000001</c:v>
                </c:pt>
                <c:pt idx="58">
                  <c:v>123082.0349</c:v>
                </c:pt>
                <c:pt idx="59">
                  <c:v>137828.26728999999</c:v>
                </c:pt>
                <c:pt idx="60">
                  <c:v>163874.66008</c:v>
                </c:pt>
                <c:pt idx="61">
                  <c:v>187072.77366000001</c:v>
                </c:pt>
                <c:pt idx="62">
                  <c:v>218662.923855</c:v>
                </c:pt>
                <c:pt idx="63">
                  <c:v>224143.1557</c:v>
                </c:pt>
                <c:pt idx="64">
                  <c:v>205208.30973000001</c:v>
                </c:pt>
                <c:pt idx="65">
                  <c:v>221191.75704500001</c:v>
                </c:pt>
                <c:pt idx="66">
                  <c:v>235206.08457000001</c:v>
                </c:pt>
                <c:pt idx="67">
                  <c:v>244937.80151700001</c:v>
                </c:pt>
                <c:pt idx="68">
                  <c:v>282427.051301</c:v>
                </c:pt>
              </c:numCache>
            </c:numRef>
          </c:val>
          <c:extLst>
            <c:ext xmlns:c16="http://schemas.microsoft.com/office/drawing/2014/chart" uri="{C3380CC4-5D6E-409C-BE32-E72D297353CC}">
              <c16:uniqueId val="{00000000-9501-44E5-94DE-CC9B585022CB}"/>
            </c:ext>
          </c:extLst>
        </c:ser>
        <c:ser>
          <c:idx val="1"/>
          <c:order val="1"/>
          <c:tx>
            <c:strRef>
              <c:f>'Fig SKJ'!$D$3</c:f>
              <c:strCache>
                <c:ptCount val="1"/>
                <c:pt idx="0">
                  <c:v>ATW</c:v>
                </c:pt>
              </c:strCache>
            </c:strRef>
          </c:tx>
          <c:cat>
            <c:numRef>
              <c:f>'Fig SKJ'!$B$4:$B$72</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'Fig SKJ'!$D$4:$D$72</c:f>
              <c:numCache>
                <c:formatCode>0</c:formatCode>
                <c:ptCount val="69"/>
                <c:pt idx="0">
                  <c:v>0</c:v>
                </c:pt>
                <c:pt idx="1">
                  <c:v>0</c:v>
                </c:pt>
                <c:pt idx="2">
                  <c:v>1229</c:v>
                </c:pt>
                <c:pt idx="3">
                  <c:v>1281</c:v>
                </c:pt>
                <c:pt idx="4">
                  <c:v>1370</c:v>
                </c:pt>
                <c:pt idx="5">
                  <c:v>1396</c:v>
                </c:pt>
                <c:pt idx="6">
                  <c:v>1503</c:v>
                </c:pt>
                <c:pt idx="7">
                  <c:v>1955</c:v>
                </c:pt>
                <c:pt idx="8">
                  <c:v>1650</c:v>
                </c:pt>
                <c:pt idx="9">
                  <c:v>1830</c:v>
                </c:pt>
                <c:pt idx="10">
                  <c:v>3263</c:v>
                </c:pt>
                <c:pt idx="11">
                  <c:v>3295</c:v>
                </c:pt>
                <c:pt idx="12">
                  <c:v>2012</c:v>
                </c:pt>
                <c:pt idx="13">
                  <c:v>3963</c:v>
                </c:pt>
                <c:pt idx="14">
                  <c:v>5051</c:v>
                </c:pt>
                <c:pt idx="15">
                  <c:v>1545</c:v>
                </c:pt>
                <c:pt idx="16">
                  <c:v>1791</c:v>
                </c:pt>
                <c:pt idx="17">
                  <c:v>2790.069</c:v>
                </c:pt>
                <c:pt idx="18">
                  <c:v>2644.1480000000001</c:v>
                </c:pt>
                <c:pt idx="19">
                  <c:v>1858.2280000000001</c:v>
                </c:pt>
                <c:pt idx="20">
                  <c:v>2477.3939999999998</c:v>
                </c:pt>
                <c:pt idx="21">
                  <c:v>1990.11</c:v>
                </c:pt>
                <c:pt idx="22">
                  <c:v>2060.4589999999998</c:v>
                </c:pt>
                <c:pt idx="23">
                  <c:v>2567.3009999999999</c:v>
                </c:pt>
                <c:pt idx="24">
                  <c:v>3431.2570000000001</c:v>
                </c:pt>
                <c:pt idx="25">
                  <c:v>3487.2069999999999</c:v>
                </c:pt>
                <c:pt idx="26">
                  <c:v>3773.9490000000001</c:v>
                </c:pt>
                <c:pt idx="27">
                  <c:v>3355.7689999999998</c:v>
                </c:pt>
                <c:pt idx="28">
                  <c:v>6223.9250000000002</c:v>
                </c:pt>
                <c:pt idx="29">
                  <c:v>6184.4459999999999</c:v>
                </c:pt>
                <c:pt idx="30">
                  <c:v>12392.263000000001</c:v>
                </c:pt>
                <c:pt idx="31">
                  <c:v>23092.448</c:v>
                </c:pt>
                <c:pt idx="32">
                  <c:v>32526.789000000001</c:v>
                </c:pt>
                <c:pt idx="33">
                  <c:v>32014.642</c:v>
                </c:pt>
                <c:pt idx="34">
                  <c:v>35596</c:v>
                </c:pt>
                <c:pt idx="35">
                  <c:v>40272.31</c:v>
                </c:pt>
                <c:pt idx="36">
                  <c:v>32151.24</c:v>
                </c:pt>
                <c:pt idx="37">
                  <c:v>24163.55</c:v>
                </c:pt>
                <c:pt idx="38">
                  <c:v>23736.32</c:v>
                </c:pt>
                <c:pt idx="39">
                  <c:v>26382.38</c:v>
                </c:pt>
                <c:pt idx="40">
                  <c:v>26110.29</c:v>
                </c:pt>
                <c:pt idx="41">
                  <c:v>33403.885000000002</c:v>
                </c:pt>
                <c:pt idx="42">
                  <c:v>30154.558000000001</c:v>
                </c:pt>
                <c:pt idx="43">
                  <c:v>33220.798999999999</c:v>
                </c:pt>
                <c:pt idx="44">
                  <c:v>29949.09</c:v>
                </c:pt>
                <c:pt idx="45">
                  <c:v>21859.61</c:v>
                </c:pt>
                <c:pt idx="46">
                  <c:v>27561.598000000002</c:v>
                </c:pt>
                <c:pt idx="47">
                  <c:v>31711.761999999999</c:v>
                </c:pt>
                <c:pt idx="48">
                  <c:v>29087.038</c:v>
                </c:pt>
                <c:pt idx="49">
                  <c:v>27355.528999999999</c:v>
                </c:pt>
                <c:pt idx="50">
                  <c:v>29193.405999999999</c:v>
                </c:pt>
                <c:pt idx="51">
                  <c:v>31450.763999999999</c:v>
                </c:pt>
                <c:pt idx="52">
                  <c:v>21599.721000000001</c:v>
                </c:pt>
                <c:pt idx="53">
                  <c:v>24748.534</c:v>
                </c:pt>
                <c:pt idx="54">
                  <c:v>27461.482100000001</c:v>
                </c:pt>
                <c:pt idx="55">
                  <c:v>28516.581999999999</c:v>
                </c:pt>
                <c:pt idx="56">
                  <c:v>26452.515599999999</c:v>
                </c:pt>
                <c:pt idx="57">
                  <c:v>25443.206630000001</c:v>
                </c:pt>
                <c:pt idx="58">
                  <c:v>22021.925953000002</c:v>
                </c:pt>
                <c:pt idx="59">
                  <c:v>25774.299499000001</c:v>
                </c:pt>
                <c:pt idx="60">
                  <c:v>25865.780158000001</c:v>
                </c:pt>
                <c:pt idx="61">
                  <c:v>32390.410481999999</c:v>
                </c:pt>
                <c:pt idx="62">
                  <c:v>32847.780205000003</c:v>
                </c:pt>
                <c:pt idx="63">
                  <c:v>34872.458595999997</c:v>
                </c:pt>
                <c:pt idx="64">
                  <c:v>27196.284510000001</c:v>
                </c:pt>
                <c:pt idx="65">
                  <c:v>20711.372869999999</c:v>
                </c:pt>
                <c:pt idx="66">
                  <c:v>22083.347881000002</c:v>
                </c:pt>
                <c:pt idx="67">
                  <c:v>23568.465416999999</c:v>
                </c:pt>
                <c:pt idx="68">
                  <c:v>22872.607639999998</c:v>
                </c:pt>
              </c:numCache>
            </c:numRef>
          </c:val>
          <c:extLst>
            <c:ext xmlns:c16="http://schemas.microsoft.com/office/drawing/2014/chart" uri="{C3380CC4-5D6E-409C-BE32-E72D297353CC}">
              <c16:uniqueId val="{00000001-9501-44E5-94DE-CC9B585022CB}"/>
            </c:ext>
          </c:extLst>
        </c:ser>
        <c:dLbls>
          <c:showLegendKey val="0"/>
          <c:showVal val="0"/>
          <c:showCatName val="0"/>
          <c:showSerName val="0"/>
          <c:showPercent val="0"/>
          <c:showBubbleSize val="0"/>
        </c:dLbls>
        <c:axId val="250874880"/>
        <c:axId val="251024128"/>
      </c:areaChart>
      <c:catAx>
        <c:axId val="250874880"/>
        <c:scaling>
          <c:orientation val="minMax"/>
        </c:scaling>
        <c:delete val="0"/>
        <c:axPos val="b"/>
        <c:numFmt formatCode="General" sourceLinked="1"/>
        <c:majorTickMark val="out"/>
        <c:minorTickMark val="none"/>
        <c:tickLblPos val="nextTo"/>
        <c:txPr>
          <a:bodyPr rot="-5400000" vert="horz"/>
          <a:lstStyle/>
          <a:p>
            <a:pPr>
              <a:defRPr/>
            </a:pPr>
            <a:endParaRPr lang="es-ES"/>
          </a:p>
        </c:txPr>
        <c:crossAx val="251024128"/>
        <c:crosses val="autoZero"/>
        <c:auto val="1"/>
        <c:lblAlgn val="ctr"/>
        <c:lblOffset val="100"/>
        <c:tickLblSkip val="4"/>
        <c:noMultiLvlLbl val="0"/>
      </c:catAx>
      <c:valAx>
        <c:axId val="251024128"/>
        <c:scaling>
          <c:orientation val="minMax"/>
        </c:scaling>
        <c:delete val="0"/>
        <c:axPos val="l"/>
        <c:title>
          <c:tx>
            <c:rich>
              <a:bodyPr/>
              <a:lstStyle/>
              <a:p>
                <a:pPr>
                  <a:defRPr/>
                </a:pPr>
                <a:r>
                  <a:rPr lang="es-ES"/>
                  <a:t>t</a:t>
                </a:r>
              </a:p>
            </c:rich>
          </c:tx>
          <c:overlay val="0"/>
        </c:title>
        <c:numFmt formatCode="0" sourceLinked="1"/>
        <c:majorTickMark val="none"/>
        <c:minorTickMark val="none"/>
        <c:tickLblPos val="nextTo"/>
        <c:txPr>
          <a:bodyPr rot="0" vert="horz"/>
          <a:lstStyle/>
          <a:p>
            <a:pPr>
              <a:defRPr/>
            </a:pPr>
            <a:endParaRPr lang="es-ES"/>
          </a:p>
        </c:txPr>
        <c:crossAx val="250874880"/>
        <c:crosses val="autoZero"/>
        <c:crossBetween val="midCat"/>
      </c:valAx>
    </c:plotArea>
    <c:legend>
      <c:legendPos val="r"/>
      <c:layout>
        <c:manualLayout>
          <c:xMode val="edge"/>
          <c:yMode val="edge"/>
          <c:x val="0.18957050118843766"/>
          <c:y val="0.16715253332100471"/>
          <c:w val="0.10790971281553233"/>
          <c:h val="0.18643523996732139"/>
        </c:manualLayout>
      </c:layout>
      <c:overlay val="0"/>
    </c:legend>
    <c:plotVisOnly val="1"/>
    <c:dispBlanksAs val="zero"/>
    <c:showDLblsOverMax val="0"/>
  </c:chart>
  <c:spPr>
    <a:solidFill>
      <a:schemeClr val="bg1"/>
    </a:solidFill>
  </c:spPr>
  <c:txPr>
    <a:bodyPr/>
    <a:lstStyle/>
    <a:p>
      <a:pPr>
        <a:defRPr sz="900" b="0" i="0" u="none" strike="noStrike" baseline="0">
          <a:solidFill>
            <a:srgbClr val="000000"/>
          </a:solidFill>
          <a:latin typeface="Calibri"/>
          <a:ea typeface="Calibri"/>
          <a:cs typeface="Calibri"/>
        </a:defRPr>
      </a:pPr>
      <a:endParaRPr lang="es-E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s-ES" b="1"/>
              <a:t>SKJ Task-I catches (AT.East)</a:t>
            </a:r>
          </a:p>
        </c:rich>
      </c:tx>
      <c:layout>
        <c:manualLayout>
          <c:xMode val="edge"/>
          <c:yMode val="edge"/>
          <c:x val="0.16499966248545711"/>
          <c:y val="2.6458509295334623E-2"/>
        </c:manualLayout>
      </c:layout>
      <c:overlay val="0"/>
    </c:title>
    <c:autoTitleDeleted val="0"/>
    <c:plotArea>
      <c:layout>
        <c:manualLayout>
          <c:layoutTarget val="inner"/>
          <c:xMode val="edge"/>
          <c:yMode val="edge"/>
          <c:x val="0.15671944444444444"/>
          <c:y val="0.14633680555555556"/>
          <c:w val="0.74061785714285711"/>
          <c:h val="0.61794930555555549"/>
        </c:manualLayout>
      </c:layout>
      <c:areaChart>
        <c:grouping val="stacked"/>
        <c:varyColors val="0"/>
        <c:ser>
          <c:idx val="0"/>
          <c:order val="0"/>
          <c:tx>
            <c:strRef>
              <c:f>'Fig SKJ'!$E$2:$E$3</c:f>
              <c:strCache>
                <c:ptCount val="1"/>
                <c:pt idx="0">
                  <c:v>ATE Bait boat</c:v>
                </c:pt>
              </c:strCache>
            </c:strRef>
          </c:tx>
          <c:cat>
            <c:numRef>
              <c:f>'Fig SKJ'!$B$4:$B$72</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'Fig SKJ'!$E$4:$E$72</c:f>
              <c:numCache>
                <c:formatCode>0</c:formatCode>
                <c:ptCount val="69"/>
                <c:pt idx="0">
                  <c:v>704</c:v>
                </c:pt>
                <c:pt idx="1">
                  <c:v>459</c:v>
                </c:pt>
                <c:pt idx="2">
                  <c:v>581</c:v>
                </c:pt>
                <c:pt idx="3">
                  <c:v>786</c:v>
                </c:pt>
                <c:pt idx="4">
                  <c:v>720</c:v>
                </c:pt>
                <c:pt idx="5">
                  <c:v>1192</c:v>
                </c:pt>
                <c:pt idx="6">
                  <c:v>1151</c:v>
                </c:pt>
                <c:pt idx="7">
                  <c:v>170</c:v>
                </c:pt>
                <c:pt idx="8">
                  <c:v>458</c:v>
                </c:pt>
                <c:pt idx="9">
                  <c:v>426</c:v>
                </c:pt>
                <c:pt idx="10">
                  <c:v>1148</c:v>
                </c:pt>
                <c:pt idx="11">
                  <c:v>2572</c:v>
                </c:pt>
                <c:pt idx="12">
                  <c:v>9264</c:v>
                </c:pt>
                <c:pt idx="13">
                  <c:v>15683</c:v>
                </c:pt>
                <c:pt idx="14">
                  <c:v>11864</c:v>
                </c:pt>
                <c:pt idx="15">
                  <c:v>19118</c:v>
                </c:pt>
                <c:pt idx="16">
                  <c:v>14862</c:v>
                </c:pt>
                <c:pt idx="17">
                  <c:v>13600</c:v>
                </c:pt>
                <c:pt idx="18">
                  <c:v>21532</c:v>
                </c:pt>
                <c:pt idx="19">
                  <c:v>13087</c:v>
                </c:pt>
                <c:pt idx="20">
                  <c:v>17768</c:v>
                </c:pt>
                <c:pt idx="21">
                  <c:v>27340</c:v>
                </c:pt>
                <c:pt idx="22">
                  <c:v>25327</c:v>
                </c:pt>
                <c:pt idx="23">
                  <c:v>25092.1</c:v>
                </c:pt>
                <c:pt idx="24">
                  <c:v>38961</c:v>
                </c:pt>
                <c:pt idx="25">
                  <c:v>16425</c:v>
                </c:pt>
                <c:pt idx="26">
                  <c:v>28711</c:v>
                </c:pt>
                <c:pt idx="27">
                  <c:v>42400</c:v>
                </c:pt>
                <c:pt idx="28">
                  <c:v>42354</c:v>
                </c:pt>
                <c:pt idx="29">
                  <c:v>45031</c:v>
                </c:pt>
                <c:pt idx="30">
                  <c:v>38157.199999999997</c:v>
                </c:pt>
                <c:pt idx="31">
                  <c:v>38890.1</c:v>
                </c:pt>
                <c:pt idx="32">
                  <c:v>44488</c:v>
                </c:pt>
                <c:pt idx="33">
                  <c:v>34873</c:v>
                </c:pt>
                <c:pt idx="34">
                  <c:v>28146</c:v>
                </c:pt>
                <c:pt idx="35">
                  <c:v>29856</c:v>
                </c:pt>
                <c:pt idx="36">
                  <c:v>30036</c:v>
                </c:pt>
                <c:pt idx="37">
                  <c:v>38836</c:v>
                </c:pt>
                <c:pt idx="38">
                  <c:v>48041</c:v>
                </c:pt>
                <c:pt idx="39">
                  <c:v>41028</c:v>
                </c:pt>
                <c:pt idx="40">
                  <c:v>37112.699999999997</c:v>
                </c:pt>
                <c:pt idx="41">
                  <c:v>41326.49</c:v>
                </c:pt>
                <c:pt idx="42">
                  <c:v>35676.31</c:v>
                </c:pt>
                <c:pt idx="43">
                  <c:v>31733.93</c:v>
                </c:pt>
                <c:pt idx="44">
                  <c:v>37821.32</c:v>
                </c:pt>
                <c:pt idx="45">
                  <c:v>33954.79</c:v>
                </c:pt>
                <c:pt idx="46">
                  <c:v>35947.426298999999</c:v>
                </c:pt>
                <c:pt idx="47">
                  <c:v>37287.880782</c:v>
                </c:pt>
                <c:pt idx="48">
                  <c:v>46803.763960999997</c:v>
                </c:pt>
                <c:pt idx="49">
                  <c:v>44914.921876</c:v>
                </c:pt>
                <c:pt idx="50">
                  <c:v>33759.452267000001</c:v>
                </c:pt>
                <c:pt idx="51">
                  <c:v>56701.884227000002</c:v>
                </c:pt>
                <c:pt idx="52">
                  <c:v>31194.555291000001</c:v>
                </c:pt>
                <c:pt idx="53">
                  <c:v>34466.030979000003</c:v>
                </c:pt>
                <c:pt idx="54">
                  <c:v>54917.454113</c:v>
                </c:pt>
                <c:pt idx="55">
                  <c:v>48601.256164999999</c:v>
                </c:pt>
                <c:pt idx="56">
                  <c:v>44787.894</c:v>
                </c:pt>
                <c:pt idx="57">
                  <c:v>43451.469749999997</c:v>
                </c:pt>
                <c:pt idx="58">
                  <c:v>31908.369600000002</c:v>
                </c:pt>
                <c:pt idx="59">
                  <c:v>35119.11</c:v>
                </c:pt>
                <c:pt idx="60">
                  <c:v>38632.160199999998</c:v>
                </c:pt>
                <c:pt idx="61">
                  <c:v>38455.728900000002</c:v>
                </c:pt>
                <c:pt idx="62">
                  <c:v>44843.408000000003</c:v>
                </c:pt>
                <c:pt idx="63">
                  <c:v>30746.2857</c:v>
                </c:pt>
                <c:pt idx="64">
                  <c:v>25709.1594</c:v>
                </c:pt>
                <c:pt idx="65">
                  <c:v>23847.795699999999</c:v>
                </c:pt>
                <c:pt idx="66">
                  <c:v>29002.49595</c:v>
                </c:pt>
                <c:pt idx="67">
                  <c:v>25785.594550000002</c:v>
                </c:pt>
                <c:pt idx="68">
                  <c:v>32943.876199999999</c:v>
                </c:pt>
              </c:numCache>
            </c:numRef>
          </c:val>
          <c:extLst>
            <c:ext xmlns:c16="http://schemas.microsoft.com/office/drawing/2014/chart" uri="{C3380CC4-5D6E-409C-BE32-E72D297353CC}">
              <c16:uniqueId val="{00000000-5A22-42DA-ADC6-AFFDCBF5E731}"/>
            </c:ext>
          </c:extLst>
        </c:ser>
        <c:ser>
          <c:idx val="1"/>
          <c:order val="1"/>
          <c:tx>
            <c:strRef>
              <c:f>'Fig SKJ'!$F$2:$F$3</c:f>
              <c:strCache>
                <c:ptCount val="1"/>
                <c:pt idx="0">
                  <c:v>ATE Purse seine</c:v>
                </c:pt>
              </c:strCache>
            </c:strRef>
          </c:tx>
          <c:cat>
            <c:numRef>
              <c:f>'Fig SKJ'!$B$4:$B$72</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'Fig SKJ'!$F$4:$F$72</c:f>
              <c:numCache>
                <c:formatCode>0</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384</c:v>
                </c:pt>
                <c:pt idx="14">
                  <c:v>1346</c:v>
                </c:pt>
                <c:pt idx="15">
                  <c:v>3316</c:v>
                </c:pt>
                <c:pt idx="16">
                  <c:v>6148</c:v>
                </c:pt>
                <c:pt idx="17">
                  <c:v>7941</c:v>
                </c:pt>
                <c:pt idx="18">
                  <c:v>24157</c:v>
                </c:pt>
                <c:pt idx="19">
                  <c:v>14434</c:v>
                </c:pt>
                <c:pt idx="20">
                  <c:v>29978</c:v>
                </c:pt>
                <c:pt idx="21">
                  <c:v>49080</c:v>
                </c:pt>
                <c:pt idx="22">
                  <c:v>50044.6</c:v>
                </c:pt>
                <c:pt idx="23">
                  <c:v>50400</c:v>
                </c:pt>
                <c:pt idx="24">
                  <c:v>74417</c:v>
                </c:pt>
                <c:pt idx="25">
                  <c:v>35706</c:v>
                </c:pt>
                <c:pt idx="26">
                  <c:v>33201</c:v>
                </c:pt>
                <c:pt idx="27">
                  <c:v>57571</c:v>
                </c:pt>
                <c:pt idx="28">
                  <c:v>58863</c:v>
                </c:pt>
                <c:pt idx="29">
                  <c:v>37030</c:v>
                </c:pt>
                <c:pt idx="30">
                  <c:v>56767</c:v>
                </c:pt>
                <c:pt idx="31">
                  <c:v>69077</c:v>
                </c:pt>
                <c:pt idx="32">
                  <c:v>76400.311149999994</c:v>
                </c:pt>
                <c:pt idx="33">
                  <c:v>67753.530740000002</c:v>
                </c:pt>
                <c:pt idx="34">
                  <c:v>62335.799099999997</c:v>
                </c:pt>
                <c:pt idx="35">
                  <c:v>49176.407700000003</c:v>
                </c:pt>
                <c:pt idx="36">
                  <c:v>59180.783000000003</c:v>
                </c:pt>
                <c:pt idx="37">
                  <c:v>55265.1325</c:v>
                </c:pt>
                <c:pt idx="38">
                  <c:v>71173.527199999997</c:v>
                </c:pt>
                <c:pt idx="39">
                  <c:v>52537.268799999998</c:v>
                </c:pt>
                <c:pt idx="40">
                  <c:v>80842.194399999993</c:v>
                </c:pt>
                <c:pt idx="41">
                  <c:v>146890.899</c:v>
                </c:pt>
                <c:pt idx="42">
                  <c:v>103962.28749999999</c:v>
                </c:pt>
                <c:pt idx="43">
                  <c:v>143915.57999999999</c:v>
                </c:pt>
                <c:pt idx="44">
                  <c:v>123293.86317000001</c:v>
                </c:pt>
                <c:pt idx="45">
                  <c:v>118667.08517999999</c:v>
                </c:pt>
                <c:pt idx="46">
                  <c:v>93351.641550999993</c:v>
                </c:pt>
                <c:pt idx="47">
                  <c:v>79750.597802999997</c:v>
                </c:pt>
                <c:pt idx="48">
                  <c:v>84565.281344000003</c:v>
                </c:pt>
                <c:pt idx="49">
                  <c:v>108239.41336899999</c:v>
                </c:pt>
                <c:pt idx="50">
                  <c:v>90185.336482999992</c:v>
                </c:pt>
                <c:pt idx="51">
                  <c:v>74764.683466000002</c:v>
                </c:pt>
                <c:pt idx="52">
                  <c:v>69255.11372400001</c:v>
                </c:pt>
                <c:pt idx="53">
                  <c:v>95821.535431000011</c:v>
                </c:pt>
                <c:pt idx="54">
                  <c:v>98566.004277</c:v>
                </c:pt>
                <c:pt idx="55">
                  <c:v>92946.979835000006</c:v>
                </c:pt>
                <c:pt idx="56">
                  <c:v>61750.861700000001</c:v>
                </c:pt>
                <c:pt idx="57">
                  <c:v>70989.712220000001</c:v>
                </c:pt>
                <c:pt idx="58">
                  <c:v>87226.260399999999</c:v>
                </c:pt>
                <c:pt idx="59">
                  <c:v>97529.265480000002</c:v>
                </c:pt>
                <c:pt idx="60">
                  <c:v>120123.46526</c:v>
                </c:pt>
                <c:pt idx="61">
                  <c:v>143091.07549999998</c:v>
                </c:pt>
                <c:pt idx="62">
                  <c:v>167021.73299999998</c:v>
                </c:pt>
                <c:pt idx="63">
                  <c:v>186119.152</c:v>
                </c:pt>
                <c:pt idx="64">
                  <c:v>177287.06628</c:v>
                </c:pt>
                <c:pt idx="65">
                  <c:v>194801.35633000001</c:v>
                </c:pt>
                <c:pt idx="66">
                  <c:v>203168.03079999998</c:v>
                </c:pt>
                <c:pt idx="67">
                  <c:v>213965.3885</c:v>
                </c:pt>
                <c:pt idx="68">
                  <c:v>244292.90653000001</c:v>
                </c:pt>
              </c:numCache>
            </c:numRef>
          </c:val>
          <c:extLst>
            <c:ext xmlns:c16="http://schemas.microsoft.com/office/drawing/2014/chart" uri="{C3380CC4-5D6E-409C-BE32-E72D297353CC}">
              <c16:uniqueId val="{00000001-5A22-42DA-ADC6-AFFDCBF5E731}"/>
            </c:ext>
          </c:extLst>
        </c:ser>
        <c:ser>
          <c:idx val="2"/>
          <c:order val="2"/>
          <c:tx>
            <c:strRef>
              <c:f>'Fig SKJ'!$G$2:$G$3</c:f>
              <c:strCache>
                <c:ptCount val="1"/>
                <c:pt idx="0">
                  <c:v>ATE Others</c:v>
                </c:pt>
              </c:strCache>
            </c:strRef>
          </c:tx>
          <c:cat>
            <c:numRef>
              <c:f>'Fig SKJ'!$B$4:$B$72</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'Fig SKJ'!$G$4:$G$72</c:f>
              <c:numCache>
                <c:formatCode>0</c:formatCode>
                <c:ptCount val="69"/>
                <c:pt idx="0">
                  <c:v>0</c:v>
                </c:pt>
                <c:pt idx="1">
                  <c:v>0</c:v>
                </c:pt>
                <c:pt idx="2">
                  <c:v>0</c:v>
                </c:pt>
                <c:pt idx="3">
                  <c:v>0</c:v>
                </c:pt>
                <c:pt idx="4">
                  <c:v>0</c:v>
                </c:pt>
                <c:pt idx="5">
                  <c:v>0</c:v>
                </c:pt>
                <c:pt idx="6">
                  <c:v>1</c:v>
                </c:pt>
                <c:pt idx="7">
                  <c:v>6</c:v>
                </c:pt>
                <c:pt idx="8">
                  <c:v>0</c:v>
                </c:pt>
                <c:pt idx="9">
                  <c:v>0</c:v>
                </c:pt>
                <c:pt idx="10">
                  <c:v>23</c:v>
                </c:pt>
                <c:pt idx="11">
                  <c:v>5</c:v>
                </c:pt>
                <c:pt idx="12">
                  <c:v>8</c:v>
                </c:pt>
                <c:pt idx="13">
                  <c:v>2</c:v>
                </c:pt>
                <c:pt idx="14">
                  <c:v>539</c:v>
                </c:pt>
                <c:pt idx="15">
                  <c:v>102</c:v>
                </c:pt>
                <c:pt idx="16">
                  <c:v>32</c:v>
                </c:pt>
                <c:pt idx="17">
                  <c:v>27.930999999999997</c:v>
                </c:pt>
                <c:pt idx="18">
                  <c:v>41.851999999999997</c:v>
                </c:pt>
                <c:pt idx="19">
                  <c:v>97.772000000000006</c:v>
                </c:pt>
                <c:pt idx="20">
                  <c:v>263.60599999999999</c:v>
                </c:pt>
                <c:pt idx="21">
                  <c:v>368.89</c:v>
                </c:pt>
                <c:pt idx="22">
                  <c:v>334.541</c:v>
                </c:pt>
                <c:pt idx="23">
                  <c:v>549.69899999999996</c:v>
                </c:pt>
                <c:pt idx="24">
                  <c:v>632.74299999999994</c:v>
                </c:pt>
                <c:pt idx="25">
                  <c:v>629.79300000000001</c:v>
                </c:pt>
                <c:pt idx="26">
                  <c:v>3800.0509999999999</c:v>
                </c:pt>
                <c:pt idx="27">
                  <c:v>7152.2309999999998</c:v>
                </c:pt>
                <c:pt idx="28">
                  <c:v>865.07500000000005</c:v>
                </c:pt>
                <c:pt idx="29">
                  <c:v>1514.5540000000001</c:v>
                </c:pt>
                <c:pt idx="30">
                  <c:v>3879.837</c:v>
                </c:pt>
                <c:pt idx="31">
                  <c:v>2487.0819999999999</c:v>
                </c:pt>
                <c:pt idx="32">
                  <c:v>2992.3110000000001</c:v>
                </c:pt>
                <c:pt idx="33">
                  <c:v>2548.5280000000002</c:v>
                </c:pt>
                <c:pt idx="34">
                  <c:v>1332</c:v>
                </c:pt>
                <c:pt idx="35">
                  <c:v>205</c:v>
                </c:pt>
                <c:pt idx="36">
                  <c:v>1639</c:v>
                </c:pt>
                <c:pt idx="37">
                  <c:v>1026</c:v>
                </c:pt>
                <c:pt idx="38">
                  <c:v>1315</c:v>
                </c:pt>
                <c:pt idx="39">
                  <c:v>1456</c:v>
                </c:pt>
                <c:pt idx="40">
                  <c:v>982</c:v>
                </c:pt>
                <c:pt idx="41">
                  <c:v>1847.3</c:v>
                </c:pt>
                <c:pt idx="42">
                  <c:v>1411.0350000000001</c:v>
                </c:pt>
                <c:pt idx="43">
                  <c:v>950</c:v>
                </c:pt>
                <c:pt idx="44">
                  <c:v>321.41199999999998</c:v>
                </c:pt>
                <c:pt idx="45">
                  <c:v>311.10399999999998</c:v>
                </c:pt>
                <c:pt idx="46">
                  <c:v>330.02499999999998</c:v>
                </c:pt>
                <c:pt idx="47">
                  <c:v>178.11</c:v>
                </c:pt>
                <c:pt idx="48">
                  <c:v>1015.14</c:v>
                </c:pt>
                <c:pt idx="49">
                  <c:v>330.00200000000001</c:v>
                </c:pt>
                <c:pt idx="50">
                  <c:v>2383.134</c:v>
                </c:pt>
                <c:pt idx="51">
                  <c:v>715.19999999999993</c:v>
                </c:pt>
                <c:pt idx="52">
                  <c:v>592.79999999999995</c:v>
                </c:pt>
                <c:pt idx="53">
                  <c:v>467.58800000000002</c:v>
                </c:pt>
                <c:pt idx="54">
                  <c:v>1075.0237099999999</c:v>
                </c:pt>
                <c:pt idx="55">
                  <c:v>2434.0544</c:v>
                </c:pt>
                <c:pt idx="56">
                  <c:v>5385.1896000000006</c:v>
                </c:pt>
                <c:pt idx="57">
                  <c:v>3750.6615000000002</c:v>
                </c:pt>
                <c:pt idx="58">
                  <c:v>3947.4049</c:v>
                </c:pt>
                <c:pt idx="59">
                  <c:v>5179.8918100000001</c:v>
                </c:pt>
                <c:pt idx="60">
                  <c:v>5119.0346200000004</c:v>
                </c:pt>
                <c:pt idx="61">
                  <c:v>5525.9692599999989</c:v>
                </c:pt>
                <c:pt idx="62">
                  <c:v>6797.7828550000004</c:v>
                </c:pt>
                <c:pt idx="63">
                  <c:v>7277.7179999999998</c:v>
                </c:pt>
                <c:pt idx="64">
                  <c:v>2212.0840499999999</c:v>
                </c:pt>
                <c:pt idx="65">
                  <c:v>2542.6050150000001</c:v>
                </c:pt>
                <c:pt idx="66">
                  <c:v>3035.55782</c:v>
                </c:pt>
                <c:pt idx="67">
                  <c:v>5186.8184670000001</c:v>
                </c:pt>
                <c:pt idx="68">
                  <c:v>5190.2685710000005</c:v>
                </c:pt>
              </c:numCache>
            </c:numRef>
          </c:val>
          <c:extLst>
            <c:ext xmlns:c16="http://schemas.microsoft.com/office/drawing/2014/chart" uri="{C3380CC4-5D6E-409C-BE32-E72D297353CC}">
              <c16:uniqueId val="{00000002-5A22-42DA-ADC6-AFFDCBF5E731}"/>
            </c:ext>
          </c:extLst>
        </c:ser>
        <c:dLbls>
          <c:showLegendKey val="0"/>
          <c:showVal val="0"/>
          <c:showCatName val="0"/>
          <c:showSerName val="0"/>
          <c:showPercent val="0"/>
          <c:showBubbleSize val="0"/>
        </c:dLbls>
        <c:axId val="159706112"/>
        <c:axId val="161288960"/>
      </c:areaChart>
      <c:catAx>
        <c:axId val="159706112"/>
        <c:scaling>
          <c:orientation val="minMax"/>
        </c:scaling>
        <c:delete val="0"/>
        <c:axPos val="b"/>
        <c:numFmt formatCode="General" sourceLinked="1"/>
        <c:majorTickMark val="out"/>
        <c:minorTickMark val="none"/>
        <c:tickLblPos val="nextTo"/>
        <c:txPr>
          <a:bodyPr rot="-5400000" vert="horz"/>
          <a:lstStyle/>
          <a:p>
            <a:pPr>
              <a:defRPr/>
            </a:pPr>
            <a:endParaRPr lang="es-ES"/>
          </a:p>
        </c:txPr>
        <c:crossAx val="161288960"/>
        <c:crosses val="autoZero"/>
        <c:auto val="1"/>
        <c:lblAlgn val="ctr"/>
        <c:lblOffset val="100"/>
        <c:tickLblSkip val="4"/>
        <c:noMultiLvlLbl val="0"/>
      </c:catAx>
      <c:valAx>
        <c:axId val="161288960"/>
        <c:scaling>
          <c:orientation val="minMax"/>
        </c:scaling>
        <c:delete val="0"/>
        <c:axPos val="l"/>
        <c:title>
          <c:tx>
            <c:rich>
              <a:bodyPr/>
              <a:lstStyle/>
              <a:p>
                <a:pPr>
                  <a:defRPr/>
                </a:pPr>
                <a:r>
                  <a:rPr lang="es-ES"/>
                  <a:t>t</a:t>
                </a:r>
              </a:p>
            </c:rich>
          </c:tx>
          <c:overlay val="0"/>
        </c:title>
        <c:numFmt formatCode="0" sourceLinked="1"/>
        <c:majorTickMark val="none"/>
        <c:minorTickMark val="none"/>
        <c:tickLblPos val="nextTo"/>
        <c:txPr>
          <a:bodyPr rot="0" vert="horz"/>
          <a:lstStyle/>
          <a:p>
            <a:pPr>
              <a:defRPr/>
            </a:pPr>
            <a:endParaRPr lang="es-ES"/>
          </a:p>
        </c:txPr>
        <c:crossAx val="159706112"/>
        <c:crosses val="autoZero"/>
        <c:crossBetween val="midCat"/>
      </c:valAx>
    </c:plotArea>
    <c:legend>
      <c:legendPos val="r"/>
      <c:layout>
        <c:manualLayout>
          <c:xMode val="edge"/>
          <c:yMode val="edge"/>
          <c:x val="0.16451754592748022"/>
          <c:y val="0.15850671263198723"/>
          <c:w val="0.23566463056201595"/>
          <c:h val="0.22767327814412711"/>
        </c:manualLayout>
      </c:layout>
      <c:overlay val="0"/>
    </c:legend>
    <c:plotVisOnly val="1"/>
    <c:dispBlanksAs val="zero"/>
    <c:showDLblsOverMax val="0"/>
  </c:chart>
  <c:spPr>
    <a:solidFill>
      <a:schemeClr val="bg1"/>
    </a:solidFill>
  </c:spPr>
  <c:txPr>
    <a:bodyPr/>
    <a:lstStyle/>
    <a:p>
      <a:pPr>
        <a:defRPr sz="900" b="0" i="0" u="none" strike="noStrike" baseline="0">
          <a:solidFill>
            <a:srgbClr val="000000"/>
          </a:solidFill>
          <a:latin typeface="Calibri"/>
          <a:ea typeface="Calibri"/>
          <a:cs typeface="Calibri"/>
        </a:defRPr>
      </a:pPr>
      <a:endParaRPr lang="es-E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s-ES" b="1"/>
              <a:t>SKJ Task-I catches (AT.West)</a:t>
            </a:r>
          </a:p>
        </c:rich>
      </c:tx>
      <c:layout>
        <c:manualLayout>
          <c:xMode val="edge"/>
          <c:yMode val="edge"/>
          <c:x val="0.16499966248545711"/>
          <c:y val="2.645851560221639E-2"/>
        </c:manualLayout>
      </c:layout>
      <c:overlay val="0"/>
    </c:title>
    <c:autoTitleDeleted val="0"/>
    <c:plotArea>
      <c:layout>
        <c:manualLayout>
          <c:layoutTarget val="inner"/>
          <c:xMode val="edge"/>
          <c:yMode val="edge"/>
          <c:x val="0.15671944444444444"/>
          <c:y val="0.14633680555555556"/>
          <c:w val="0.74061785714285711"/>
          <c:h val="0.61794930555555549"/>
        </c:manualLayout>
      </c:layout>
      <c:areaChart>
        <c:grouping val="stacked"/>
        <c:varyColors val="0"/>
        <c:ser>
          <c:idx val="0"/>
          <c:order val="0"/>
          <c:tx>
            <c:strRef>
              <c:f>'Fig SKJ'!$H$2:$H$3</c:f>
              <c:strCache>
                <c:ptCount val="1"/>
                <c:pt idx="0">
                  <c:v>ATW Bait boat</c:v>
                </c:pt>
              </c:strCache>
            </c:strRef>
          </c:tx>
          <c:cat>
            <c:numRef>
              <c:f>'Fig SKJ'!$B$4:$B$72</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'Fig SKJ'!$H$4:$H$72</c:f>
              <c:numCache>
                <c:formatCode>0</c:formatCode>
                <c:ptCount val="69"/>
                <c:pt idx="0">
                  <c:v>0</c:v>
                </c:pt>
                <c:pt idx="1">
                  <c:v>0</c:v>
                </c:pt>
                <c:pt idx="2">
                  <c:v>1229</c:v>
                </c:pt>
                <c:pt idx="3">
                  <c:v>1281</c:v>
                </c:pt>
                <c:pt idx="4">
                  <c:v>1370</c:v>
                </c:pt>
                <c:pt idx="5">
                  <c:v>1396</c:v>
                </c:pt>
                <c:pt idx="6">
                  <c:v>1503</c:v>
                </c:pt>
                <c:pt idx="7">
                  <c:v>1955</c:v>
                </c:pt>
                <c:pt idx="8">
                  <c:v>1650</c:v>
                </c:pt>
                <c:pt idx="9">
                  <c:v>1830</c:v>
                </c:pt>
                <c:pt idx="10">
                  <c:v>3263</c:v>
                </c:pt>
                <c:pt idx="11">
                  <c:v>3295</c:v>
                </c:pt>
                <c:pt idx="12">
                  <c:v>1549</c:v>
                </c:pt>
                <c:pt idx="13">
                  <c:v>968</c:v>
                </c:pt>
                <c:pt idx="14">
                  <c:v>1071</c:v>
                </c:pt>
                <c:pt idx="15">
                  <c:v>1481</c:v>
                </c:pt>
                <c:pt idx="16">
                  <c:v>1651</c:v>
                </c:pt>
                <c:pt idx="17">
                  <c:v>2655</c:v>
                </c:pt>
                <c:pt idx="18">
                  <c:v>2407</c:v>
                </c:pt>
                <c:pt idx="19">
                  <c:v>1655</c:v>
                </c:pt>
                <c:pt idx="20">
                  <c:v>2200</c:v>
                </c:pt>
                <c:pt idx="21">
                  <c:v>1700</c:v>
                </c:pt>
                <c:pt idx="22">
                  <c:v>1400</c:v>
                </c:pt>
                <c:pt idx="23">
                  <c:v>1921</c:v>
                </c:pt>
                <c:pt idx="24">
                  <c:v>2972</c:v>
                </c:pt>
                <c:pt idx="25">
                  <c:v>2836</c:v>
                </c:pt>
                <c:pt idx="26">
                  <c:v>2883</c:v>
                </c:pt>
                <c:pt idx="27">
                  <c:v>2588</c:v>
                </c:pt>
                <c:pt idx="28">
                  <c:v>2464</c:v>
                </c:pt>
                <c:pt idx="29">
                  <c:v>4225</c:v>
                </c:pt>
                <c:pt idx="30">
                  <c:v>9351</c:v>
                </c:pt>
                <c:pt idx="31">
                  <c:v>17999</c:v>
                </c:pt>
                <c:pt idx="32">
                  <c:v>22402</c:v>
                </c:pt>
                <c:pt idx="33">
                  <c:v>20057</c:v>
                </c:pt>
                <c:pt idx="34">
                  <c:v>16810</c:v>
                </c:pt>
                <c:pt idx="35">
                  <c:v>28506</c:v>
                </c:pt>
                <c:pt idx="36">
                  <c:v>25885</c:v>
                </c:pt>
                <c:pt idx="37">
                  <c:v>18805</c:v>
                </c:pt>
                <c:pt idx="38">
                  <c:v>21146</c:v>
                </c:pt>
                <c:pt idx="39">
                  <c:v>23492</c:v>
                </c:pt>
                <c:pt idx="40">
                  <c:v>22350</c:v>
                </c:pt>
                <c:pt idx="41">
                  <c:v>24096</c:v>
                </c:pt>
                <c:pt idx="42">
                  <c:v>21112</c:v>
                </c:pt>
                <c:pt idx="43">
                  <c:v>19902</c:v>
                </c:pt>
                <c:pt idx="44">
                  <c:v>22855</c:v>
                </c:pt>
                <c:pt idx="45">
                  <c:v>17744</c:v>
                </c:pt>
                <c:pt idx="46">
                  <c:v>23741</c:v>
                </c:pt>
                <c:pt idx="47">
                  <c:v>27045</c:v>
                </c:pt>
                <c:pt idx="48">
                  <c:v>24727</c:v>
                </c:pt>
                <c:pt idx="49">
                  <c:v>23881</c:v>
                </c:pt>
                <c:pt idx="50">
                  <c:v>25641</c:v>
                </c:pt>
                <c:pt idx="51">
                  <c:v>25142.3</c:v>
                </c:pt>
                <c:pt idx="52">
                  <c:v>18736.88</c:v>
                </c:pt>
                <c:pt idx="53">
                  <c:v>21990.3</c:v>
                </c:pt>
                <c:pt idx="54">
                  <c:v>24081.595000000001</c:v>
                </c:pt>
                <c:pt idx="55">
                  <c:v>26027.597000000002</c:v>
                </c:pt>
                <c:pt idx="56">
                  <c:v>23766.116672</c:v>
                </c:pt>
                <c:pt idx="57">
                  <c:v>23897.938979999999</c:v>
                </c:pt>
                <c:pt idx="58">
                  <c:v>20701.943639000001</c:v>
                </c:pt>
                <c:pt idx="59">
                  <c:v>23518.103854000001</c:v>
                </c:pt>
                <c:pt idx="60">
                  <c:v>22803.46889</c:v>
                </c:pt>
                <c:pt idx="61">
                  <c:v>29468.115000000002</c:v>
                </c:pt>
                <c:pt idx="62">
                  <c:v>30692.796200000001</c:v>
                </c:pt>
                <c:pt idx="63">
                  <c:v>32187.115320000001</c:v>
                </c:pt>
                <c:pt idx="64">
                  <c:v>24813.95</c:v>
                </c:pt>
                <c:pt idx="65">
                  <c:v>17537.761150999999</c:v>
                </c:pt>
                <c:pt idx="66">
                  <c:v>16810.415881000001</c:v>
                </c:pt>
                <c:pt idx="67">
                  <c:v>14646.525274</c:v>
                </c:pt>
                <c:pt idx="68">
                  <c:v>15053.06718</c:v>
                </c:pt>
              </c:numCache>
            </c:numRef>
          </c:val>
          <c:extLst>
            <c:ext xmlns:c16="http://schemas.microsoft.com/office/drawing/2014/chart" uri="{C3380CC4-5D6E-409C-BE32-E72D297353CC}">
              <c16:uniqueId val="{00000000-1E57-48BF-AA72-3E5F9DCF28C6}"/>
            </c:ext>
          </c:extLst>
        </c:ser>
        <c:ser>
          <c:idx val="1"/>
          <c:order val="1"/>
          <c:tx>
            <c:strRef>
              <c:f>'Fig SKJ'!$I$2:$I$3</c:f>
              <c:strCache>
                <c:ptCount val="1"/>
                <c:pt idx="0">
                  <c:v>ATW Purse seine</c:v>
                </c:pt>
              </c:strCache>
            </c:strRef>
          </c:tx>
          <c:cat>
            <c:numRef>
              <c:f>'Fig SKJ'!$B$4:$B$72</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'Fig SKJ'!$I$4:$I$72</c:f>
              <c:numCache>
                <c:formatCode>0</c:formatCode>
                <c:ptCount val="69"/>
                <c:pt idx="0">
                  <c:v>0</c:v>
                </c:pt>
                <c:pt idx="1">
                  <c:v>0</c:v>
                </c:pt>
                <c:pt idx="2">
                  <c:v>0</c:v>
                </c:pt>
                <c:pt idx="3">
                  <c:v>0</c:v>
                </c:pt>
                <c:pt idx="4">
                  <c:v>0</c:v>
                </c:pt>
                <c:pt idx="5">
                  <c:v>0</c:v>
                </c:pt>
                <c:pt idx="6">
                  <c:v>0</c:v>
                </c:pt>
                <c:pt idx="7">
                  <c:v>0</c:v>
                </c:pt>
                <c:pt idx="8">
                  <c:v>0</c:v>
                </c:pt>
                <c:pt idx="9">
                  <c:v>0</c:v>
                </c:pt>
                <c:pt idx="10">
                  <c:v>0</c:v>
                </c:pt>
                <c:pt idx="11">
                  <c:v>0</c:v>
                </c:pt>
                <c:pt idx="12">
                  <c:v>463</c:v>
                </c:pt>
                <c:pt idx="13">
                  <c:v>2995</c:v>
                </c:pt>
                <c:pt idx="14">
                  <c:v>3980</c:v>
                </c:pt>
                <c:pt idx="15">
                  <c:v>64</c:v>
                </c:pt>
                <c:pt idx="16">
                  <c:v>40</c:v>
                </c:pt>
                <c:pt idx="17">
                  <c:v>32</c:v>
                </c:pt>
                <c:pt idx="18">
                  <c:v>135</c:v>
                </c:pt>
                <c:pt idx="19">
                  <c:v>102</c:v>
                </c:pt>
                <c:pt idx="20">
                  <c:v>0</c:v>
                </c:pt>
                <c:pt idx="21">
                  <c:v>0</c:v>
                </c:pt>
                <c:pt idx="22">
                  <c:v>365</c:v>
                </c:pt>
                <c:pt idx="23">
                  <c:v>29</c:v>
                </c:pt>
                <c:pt idx="24">
                  <c:v>28</c:v>
                </c:pt>
                <c:pt idx="25">
                  <c:v>299</c:v>
                </c:pt>
                <c:pt idx="26">
                  <c:v>700</c:v>
                </c:pt>
                <c:pt idx="27">
                  <c:v>600</c:v>
                </c:pt>
                <c:pt idx="28">
                  <c:v>3461</c:v>
                </c:pt>
                <c:pt idx="29">
                  <c:v>1489</c:v>
                </c:pt>
                <c:pt idx="30">
                  <c:v>2887</c:v>
                </c:pt>
                <c:pt idx="31">
                  <c:v>4654</c:v>
                </c:pt>
                <c:pt idx="32">
                  <c:v>9705</c:v>
                </c:pt>
                <c:pt idx="33">
                  <c:v>11121</c:v>
                </c:pt>
                <c:pt idx="34">
                  <c:v>17958</c:v>
                </c:pt>
                <c:pt idx="35">
                  <c:v>11191</c:v>
                </c:pt>
                <c:pt idx="36">
                  <c:v>5208</c:v>
                </c:pt>
                <c:pt idx="37">
                  <c:v>4964</c:v>
                </c:pt>
                <c:pt idx="38">
                  <c:v>2315.0100000000002</c:v>
                </c:pt>
                <c:pt idx="39">
                  <c:v>2466</c:v>
                </c:pt>
                <c:pt idx="40">
                  <c:v>3241</c:v>
                </c:pt>
                <c:pt idx="41">
                  <c:v>8527</c:v>
                </c:pt>
                <c:pt idx="42">
                  <c:v>8509</c:v>
                </c:pt>
                <c:pt idx="43">
                  <c:v>12794</c:v>
                </c:pt>
                <c:pt idx="44">
                  <c:v>5712</c:v>
                </c:pt>
                <c:pt idx="45">
                  <c:v>2059</c:v>
                </c:pt>
                <c:pt idx="46">
                  <c:v>3349</c:v>
                </c:pt>
                <c:pt idx="47">
                  <c:v>4347</c:v>
                </c:pt>
                <c:pt idx="48">
                  <c:v>3826</c:v>
                </c:pt>
                <c:pt idx="49">
                  <c:v>2936</c:v>
                </c:pt>
                <c:pt idx="50">
                  <c:v>3063.3449999999998</c:v>
                </c:pt>
                <c:pt idx="51">
                  <c:v>5297.1</c:v>
                </c:pt>
                <c:pt idx="52">
                  <c:v>2116.0500000000002</c:v>
                </c:pt>
                <c:pt idx="53">
                  <c:v>2296.3000000000002</c:v>
                </c:pt>
                <c:pt idx="54">
                  <c:v>2769.12</c:v>
                </c:pt>
                <c:pt idx="55">
                  <c:v>1966.567</c:v>
                </c:pt>
                <c:pt idx="56">
                  <c:v>2045.008928</c:v>
                </c:pt>
                <c:pt idx="57">
                  <c:v>1209.2502099999999</c:v>
                </c:pt>
                <c:pt idx="58">
                  <c:v>901.276566</c:v>
                </c:pt>
                <c:pt idx="59">
                  <c:v>2034.5739880000001</c:v>
                </c:pt>
                <c:pt idx="60">
                  <c:v>1943.1569999999999</c:v>
                </c:pt>
                <c:pt idx="61">
                  <c:v>1859.492</c:v>
                </c:pt>
                <c:pt idx="62">
                  <c:v>1582.0314599999999</c:v>
                </c:pt>
                <c:pt idx="63">
                  <c:v>907.74270000000001</c:v>
                </c:pt>
                <c:pt idx="64">
                  <c:v>1081.2529999999999</c:v>
                </c:pt>
                <c:pt idx="65">
                  <c:v>2259.3927979999999</c:v>
                </c:pt>
                <c:pt idx="66">
                  <c:v>2949.6267590000002</c:v>
                </c:pt>
                <c:pt idx="67">
                  <c:v>2937.4716629999998</c:v>
                </c:pt>
                <c:pt idx="68">
                  <c:v>2733.9047399999999</c:v>
                </c:pt>
              </c:numCache>
            </c:numRef>
          </c:val>
          <c:extLst>
            <c:ext xmlns:c16="http://schemas.microsoft.com/office/drawing/2014/chart" uri="{C3380CC4-5D6E-409C-BE32-E72D297353CC}">
              <c16:uniqueId val="{00000001-1E57-48BF-AA72-3E5F9DCF28C6}"/>
            </c:ext>
          </c:extLst>
        </c:ser>
        <c:ser>
          <c:idx val="2"/>
          <c:order val="2"/>
          <c:tx>
            <c:strRef>
              <c:f>'Fig SKJ'!$J$2:$J$3</c:f>
              <c:strCache>
                <c:ptCount val="1"/>
                <c:pt idx="0">
                  <c:v>ATW Others</c:v>
                </c:pt>
              </c:strCache>
            </c:strRef>
          </c:tx>
          <c:cat>
            <c:numRef>
              <c:f>'Fig SKJ'!$B$4:$B$72</c:f>
              <c:numCache>
                <c:formatCode>General</c:formatCode>
                <c:ptCount val="69"/>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numCache>
            </c:numRef>
          </c:cat>
          <c:val>
            <c:numRef>
              <c:f>'Fig SKJ'!$J$4:$J$72</c:f>
              <c:numCache>
                <c:formatCode>0</c:formatCode>
                <c:ptCount val="6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100</c:v>
                </c:pt>
                <c:pt idx="17">
                  <c:v>103.069</c:v>
                </c:pt>
                <c:pt idx="18">
                  <c:v>102.148</c:v>
                </c:pt>
                <c:pt idx="19">
                  <c:v>101.22799999999999</c:v>
                </c:pt>
                <c:pt idx="20">
                  <c:v>277.39400000000001</c:v>
                </c:pt>
                <c:pt idx="21">
                  <c:v>290.11</c:v>
                </c:pt>
                <c:pt idx="22">
                  <c:v>295.459</c:v>
                </c:pt>
                <c:pt idx="23">
                  <c:v>617.30100000000004</c:v>
                </c:pt>
                <c:pt idx="24">
                  <c:v>431.25700000000001</c:v>
                </c:pt>
                <c:pt idx="25">
                  <c:v>352.20699999999999</c:v>
                </c:pt>
                <c:pt idx="26">
                  <c:v>190.94900000000001</c:v>
                </c:pt>
                <c:pt idx="27">
                  <c:v>167.76900000000001</c:v>
                </c:pt>
                <c:pt idx="28">
                  <c:v>298.92500000000001</c:v>
                </c:pt>
                <c:pt idx="29">
                  <c:v>470.44600000000003</c:v>
                </c:pt>
                <c:pt idx="30">
                  <c:v>154.26300000000001</c:v>
                </c:pt>
                <c:pt idx="31">
                  <c:v>439.44799999999998</c:v>
                </c:pt>
                <c:pt idx="32">
                  <c:v>419.78899999999999</c:v>
                </c:pt>
                <c:pt idx="33">
                  <c:v>836.64200000000005</c:v>
                </c:pt>
                <c:pt idx="34">
                  <c:v>828</c:v>
                </c:pt>
                <c:pt idx="35">
                  <c:v>575.30999999999995</c:v>
                </c:pt>
                <c:pt idx="36">
                  <c:v>1058.24</c:v>
                </c:pt>
                <c:pt idx="37">
                  <c:v>394.55</c:v>
                </c:pt>
                <c:pt idx="38">
                  <c:v>275.31</c:v>
                </c:pt>
                <c:pt idx="39">
                  <c:v>424.38</c:v>
                </c:pt>
                <c:pt idx="40">
                  <c:v>519.29</c:v>
                </c:pt>
                <c:pt idx="41">
                  <c:v>780.88499999999999</c:v>
                </c:pt>
                <c:pt idx="42">
                  <c:v>533.55799999999999</c:v>
                </c:pt>
                <c:pt idx="43">
                  <c:v>524.79899999999998</c:v>
                </c:pt>
                <c:pt idx="44">
                  <c:v>1382.09</c:v>
                </c:pt>
                <c:pt idx="45">
                  <c:v>2056.61</c:v>
                </c:pt>
                <c:pt idx="46">
                  <c:v>471.59800000000001</c:v>
                </c:pt>
                <c:pt idx="47">
                  <c:v>319.762</c:v>
                </c:pt>
                <c:pt idx="48">
                  <c:v>534.03800000000001</c:v>
                </c:pt>
                <c:pt idx="49">
                  <c:v>538.529</c:v>
                </c:pt>
                <c:pt idx="50">
                  <c:v>489.06099999999998</c:v>
                </c:pt>
                <c:pt idx="51">
                  <c:v>1011.3639999999999</c:v>
                </c:pt>
                <c:pt idx="52">
                  <c:v>746.79099999999994</c:v>
                </c:pt>
                <c:pt idx="53">
                  <c:v>461.93399999999997</c:v>
                </c:pt>
                <c:pt idx="54">
                  <c:v>610.76710000000003</c:v>
                </c:pt>
                <c:pt idx="55">
                  <c:v>522.41800000000001</c:v>
                </c:pt>
                <c:pt idx="56">
                  <c:v>641.39</c:v>
                </c:pt>
                <c:pt idx="57">
                  <c:v>336.01744000000002</c:v>
                </c:pt>
                <c:pt idx="58">
                  <c:v>418.70574799999997</c:v>
                </c:pt>
                <c:pt idx="59">
                  <c:v>221.621657</c:v>
                </c:pt>
                <c:pt idx="60">
                  <c:v>1119.154268</c:v>
                </c:pt>
                <c:pt idx="61">
                  <c:v>1062.803482</c:v>
                </c:pt>
                <c:pt idx="62">
                  <c:v>572.95254499999999</c:v>
                </c:pt>
                <c:pt idx="63">
                  <c:v>1777.6005759999998</c:v>
                </c:pt>
                <c:pt idx="64">
                  <c:v>1301.08151</c:v>
                </c:pt>
                <c:pt idx="65">
                  <c:v>914.21892099999991</c:v>
                </c:pt>
                <c:pt idx="66">
                  <c:v>2323.305241</c:v>
                </c:pt>
                <c:pt idx="67">
                  <c:v>5984.4684800000005</c:v>
                </c:pt>
                <c:pt idx="68">
                  <c:v>5085.6357199999993</c:v>
                </c:pt>
              </c:numCache>
            </c:numRef>
          </c:val>
          <c:extLst>
            <c:ext xmlns:c16="http://schemas.microsoft.com/office/drawing/2014/chart" uri="{C3380CC4-5D6E-409C-BE32-E72D297353CC}">
              <c16:uniqueId val="{00000002-1E57-48BF-AA72-3E5F9DCF28C6}"/>
            </c:ext>
          </c:extLst>
        </c:ser>
        <c:dLbls>
          <c:showLegendKey val="0"/>
          <c:showVal val="0"/>
          <c:showCatName val="0"/>
          <c:showSerName val="0"/>
          <c:showPercent val="0"/>
          <c:showBubbleSize val="0"/>
        </c:dLbls>
        <c:axId val="163074816"/>
        <c:axId val="163076352"/>
      </c:areaChart>
      <c:catAx>
        <c:axId val="163074816"/>
        <c:scaling>
          <c:orientation val="minMax"/>
        </c:scaling>
        <c:delete val="0"/>
        <c:axPos val="b"/>
        <c:numFmt formatCode="General" sourceLinked="1"/>
        <c:majorTickMark val="none"/>
        <c:minorTickMark val="out"/>
        <c:tickLblPos val="nextTo"/>
        <c:txPr>
          <a:bodyPr rot="-5400000" vert="horz"/>
          <a:lstStyle/>
          <a:p>
            <a:pPr>
              <a:defRPr/>
            </a:pPr>
            <a:endParaRPr lang="es-ES"/>
          </a:p>
        </c:txPr>
        <c:crossAx val="163076352"/>
        <c:crosses val="autoZero"/>
        <c:auto val="1"/>
        <c:lblAlgn val="ctr"/>
        <c:lblOffset val="100"/>
        <c:tickLblSkip val="4"/>
        <c:noMultiLvlLbl val="0"/>
      </c:catAx>
      <c:valAx>
        <c:axId val="163076352"/>
        <c:scaling>
          <c:orientation val="minMax"/>
        </c:scaling>
        <c:delete val="0"/>
        <c:axPos val="l"/>
        <c:title>
          <c:tx>
            <c:rich>
              <a:bodyPr/>
              <a:lstStyle/>
              <a:p>
                <a:pPr>
                  <a:defRPr/>
                </a:pPr>
                <a:r>
                  <a:rPr lang="es-ES"/>
                  <a:t>t</a:t>
                </a:r>
              </a:p>
            </c:rich>
          </c:tx>
          <c:overlay val="0"/>
        </c:title>
        <c:numFmt formatCode="0" sourceLinked="1"/>
        <c:majorTickMark val="none"/>
        <c:minorTickMark val="none"/>
        <c:tickLblPos val="nextTo"/>
        <c:txPr>
          <a:bodyPr rot="0" vert="horz"/>
          <a:lstStyle/>
          <a:p>
            <a:pPr>
              <a:defRPr/>
            </a:pPr>
            <a:endParaRPr lang="es-ES"/>
          </a:p>
        </c:txPr>
        <c:crossAx val="163074816"/>
        <c:crosses val="autoZero"/>
        <c:crossBetween val="midCat"/>
      </c:valAx>
    </c:plotArea>
    <c:legend>
      <c:legendPos val="r"/>
      <c:layout>
        <c:manualLayout>
          <c:xMode val="edge"/>
          <c:yMode val="edge"/>
          <c:x val="0.16569267125553364"/>
          <c:y val="0.15652674209634332"/>
          <c:w val="0.28435223758529909"/>
          <c:h val="0.22899282640020596"/>
        </c:manualLayout>
      </c:layout>
      <c:overlay val="0"/>
    </c:legend>
    <c:plotVisOnly val="1"/>
    <c:dispBlanksAs val="zero"/>
    <c:showDLblsOverMax val="0"/>
  </c:chart>
  <c:spPr>
    <a:solidFill>
      <a:schemeClr val="bg1"/>
    </a:solidFill>
  </c:spPr>
  <c:txPr>
    <a:bodyPr/>
    <a:lstStyle/>
    <a:p>
      <a:pPr>
        <a:defRPr sz="900" b="0" i="0" u="none" strike="noStrike" baseline="0">
          <a:solidFill>
            <a:srgbClr val="000000"/>
          </a:solidFill>
          <a:latin typeface="Calibri"/>
          <a:ea typeface="Calibri"/>
          <a:cs typeface="Calibri"/>
        </a:defRPr>
      </a:pPr>
      <a:endParaRPr lang="es-ES"/>
    </a:p>
  </c:txPr>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1" dt="2019-09-17T14:21:10.003" idx="1">
    <p:pos x="10" y="10"/>
    <p:text/>
    <p:extLst>
      <p:ext uri="{C676402C-5697-4E1C-873F-D02D1690AC5C}">
        <p15:threadingInfo xmlns:p15="http://schemas.microsoft.com/office/powerpoint/2012/main" timeZoneBias="-120"/>
      </p:ext>
    </p:extLst>
  </p:cm>
</p:cmLst>
</file>

<file path=ppt/drawings/drawing1.xml><?xml version="1.0" encoding="utf-8"?>
<c:userShapes xmlns:c="http://schemas.openxmlformats.org/drawingml/2006/chart">
  <cdr:relSizeAnchor xmlns:cdr="http://schemas.openxmlformats.org/drawingml/2006/chartDrawing">
    <cdr:from>
      <cdr:x>0.46032</cdr:x>
      <cdr:y>0.91916</cdr:y>
    </cdr:from>
    <cdr:to>
      <cdr:x>0.45663</cdr:x>
      <cdr:y>0.91988</cdr:y>
    </cdr:to>
    <cdr:sp macro="" textlink="">
      <cdr:nvSpPr>
        <cdr:cNvPr id="2" name="TextBox 1"/>
        <cdr:cNvSpPr txBox="1"/>
      </cdr:nvSpPr>
      <cdr:spPr>
        <a:xfrm xmlns:a="http://schemas.openxmlformats.org/drawingml/2006/main">
          <a:off x="2438400" y="2605088"/>
          <a:ext cx="457200" cy="2749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900" b="1"/>
            <a:t>year</a:t>
          </a:r>
        </a:p>
      </cdr:txBody>
    </cdr:sp>
  </cdr:relSizeAnchor>
</c:userShapes>
</file>

<file path=ppt/drawings/drawing2.xml><?xml version="1.0" encoding="utf-8"?>
<c:userShapes xmlns:c="http://schemas.openxmlformats.org/drawingml/2006/chart">
  <cdr:relSizeAnchor xmlns:cdr="http://schemas.openxmlformats.org/drawingml/2006/chartDrawing">
    <cdr:from>
      <cdr:x>0.42319</cdr:x>
      <cdr:y>0.88889</cdr:y>
    </cdr:from>
    <cdr:to>
      <cdr:x>0.51932</cdr:x>
      <cdr:y>0.98315</cdr:y>
    </cdr:to>
    <cdr:sp macro="" textlink="">
      <cdr:nvSpPr>
        <cdr:cNvPr id="2" name="TextBox 1"/>
        <cdr:cNvSpPr txBox="1"/>
      </cdr:nvSpPr>
      <cdr:spPr>
        <a:xfrm xmlns:a="http://schemas.openxmlformats.org/drawingml/2006/main">
          <a:off x="2232025" y="2555875"/>
          <a:ext cx="457200" cy="2749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900" b="1"/>
            <a:t>year</a:t>
          </a:r>
        </a:p>
      </cdr:txBody>
    </cdr:sp>
  </cdr:relSizeAnchor>
  <cdr:relSizeAnchor xmlns:cdr="http://schemas.openxmlformats.org/drawingml/2006/chartDrawing">
    <cdr:from>
      <cdr:x>0.42319</cdr:x>
      <cdr:y>0.88889</cdr:y>
    </cdr:from>
    <cdr:to>
      <cdr:x>0.51932</cdr:x>
      <cdr:y>0.98315</cdr:y>
    </cdr:to>
    <cdr:sp macro="" textlink="">
      <cdr:nvSpPr>
        <cdr:cNvPr id="3" name="TextBox 1"/>
        <cdr:cNvSpPr txBox="1"/>
      </cdr:nvSpPr>
      <cdr:spPr>
        <a:xfrm xmlns:a="http://schemas.openxmlformats.org/drawingml/2006/main">
          <a:off x="2232025" y="2555875"/>
          <a:ext cx="457200" cy="2749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900" b="1"/>
            <a:t>year</a:t>
          </a:r>
        </a:p>
      </cdr:txBody>
    </cdr:sp>
  </cdr:relSizeAnchor>
</c:userShapes>
</file>

<file path=ppt/drawings/drawing3.xml><?xml version="1.0" encoding="utf-8"?>
<c:userShapes xmlns:c="http://schemas.openxmlformats.org/drawingml/2006/chart">
  <cdr:relSizeAnchor xmlns:cdr="http://schemas.openxmlformats.org/drawingml/2006/chartDrawing">
    <cdr:from>
      <cdr:x>0.42467</cdr:x>
      <cdr:y>0.88913</cdr:y>
    </cdr:from>
    <cdr:to>
      <cdr:x>0.52055</cdr:x>
      <cdr:y>0.98315</cdr:y>
    </cdr:to>
    <cdr:sp macro="" textlink="">
      <cdr:nvSpPr>
        <cdr:cNvPr id="2" name="TextBox 1"/>
        <cdr:cNvSpPr txBox="1"/>
      </cdr:nvSpPr>
      <cdr:spPr>
        <a:xfrm xmlns:a="http://schemas.openxmlformats.org/drawingml/2006/main">
          <a:off x="2232025" y="2555875"/>
          <a:ext cx="457200" cy="2749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900" b="1"/>
            <a:t>year</a:t>
          </a:r>
        </a:p>
      </cdr:txBody>
    </cdr:sp>
  </cdr:relSizeAnchor>
  <cdr:relSizeAnchor xmlns:cdr="http://schemas.openxmlformats.org/drawingml/2006/chartDrawing">
    <cdr:from>
      <cdr:x>0.42467</cdr:x>
      <cdr:y>0.88913</cdr:y>
    </cdr:from>
    <cdr:to>
      <cdr:x>0.52055</cdr:x>
      <cdr:y>0.98315</cdr:y>
    </cdr:to>
    <cdr:sp macro="" textlink="">
      <cdr:nvSpPr>
        <cdr:cNvPr id="3" name="TextBox 1"/>
        <cdr:cNvSpPr txBox="1"/>
      </cdr:nvSpPr>
      <cdr:spPr>
        <a:xfrm xmlns:a="http://schemas.openxmlformats.org/drawingml/2006/main">
          <a:off x="2232025" y="2555875"/>
          <a:ext cx="457200" cy="2749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900" b="1"/>
            <a:t>year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2D341-84C2-403D-A07F-006CAACC1464}" type="datetimeFigureOut">
              <a:rPr lang="en-CA" smtClean="0"/>
              <a:t>2019-11-16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4B0B76-4FF1-43E2-BA08-93805569C60C}" type="slidenum">
              <a:rPr lang="en-CA" smtClean="0"/>
              <a:t>‹Nº›</a:t>
            </a:fld>
            <a:endParaRPr lang="en-CA"/>
          </a:p>
        </p:txBody>
      </p:sp>
    </p:spTree>
    <p:extLst>
      <p:ext uri="{BB962C8B-B14F-4D97-AF65-F5344CB8AC3E}">
        <p14:creationId xmlns:p14="http://schemas.microsoft.com/office/powerpoint/2010/main" val="4173085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013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0149AE-CE15-445E-B780-06EC53624468}" type="slidenum">
              <a:rPr lang="en-GB" smtClean="0"/>
              <a:t>4</a:t>
            </a:fld>
            <a:endParaRPr lang="en-GB"/>
          </a:p>
        </p:txBody>
      </p:sp>
    </p:spTree>
    <p:extLst>
      <p:ext uri="{BB962C8B-B14F-4D97-AF65-F5344CB8AC3E}">
        <p14:creationId xmlns:p14="http://schemas.microsoft.com/office/powerpoint/2010/main" val="358111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0149AE-CE15-445E-B780-06EC53624468}" type="slidenum">
              <a:rPr lang="en-GB" smtClean="0"/>
              <a:t>5</a:t>
            </a:fld>
            <a:endParaRPr lang="en-GB"/>
          </a:p>
        </p:txBody>
      </p:sp>
    </p:spTree>
    <p:extLst>
      <p:ext uri="{BB962C8B-B14F-4D97-AF65-F5344CB8AC3E}">
        <p14:creationId xmlns:p14="http://schemas.microsoft.com/office/powerpoint/2010/main" val="383921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548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439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body"/>
          </p:nvPr>
        </p:nvSpPr>
        <p:spPr>
          <a:xfrm>
            <a:off x="709613" y="4926013"/>
            <a:ext cx="5678487" cy="4027487"/>
          </a:xfrm>
        </p:spPr>
        <p:txBody>
          <a:bodyPr lIns="0" tIns="0" rIns="0" bIns="0"/>
          <a:lstStyle/>
          <a:p>
            <a:pPr>
              <a:defRPr/>
            </a:pPr>
            <a:endParaRPr lang="en-GB" sz="2200" spc="-1">
              <a:latin typeface="Arial"/>
            </a:endParaRPr>
          </a:p>
        </p:txBody>
      </p:sp>
      <p:sp>
        <p:nvSpPr>
          <p:cNvPr id="128" name="CustomShape 2"/>
          <p:cNvSpPr/>
          <p:nvPr/>
        </p:nvSpPr>
        <p:spPr>
          <a:xfrm>
            <a:off x="4021138" y="9721850"/>
            <a:ext cx="3074987" cy="511175"/>
          </a:xfrm>
          <a:prstGeom prst="rect">
            <a:avLst/>
          </a:prstGeom>
          <a:noFill/>
          <a:ln>
            <a:noFill/>
          </a:ln>
        </p:spPr>
        <p:style>
          <a:lnRef idx="0">
            <a:scrgbClr r="0" g="0" b="0"/>
          </a:lnRef>
          <a:fillRef idx="0">
            <a:scrgbClr r="0" g="0" b="0"/>
          </a:fillRef>
          <a:effectRef idx="0">
            <a:scrgbClr r="0" g="0" b="0"/>
          </a:effectRef>
          <a:fontRef idx="minor"/>
        </p:style>
        <p:txBody>
          <a:bodyPr lIns="97488" tIns="48744" rIns="97488" bIns="48744" anchor="b"/>
          <a:lstStyle/>
          <a:p>
            <a:pPr marL="0" marR="0" lvl="0" indent="0" algn="r" defTabSz="914400" rtl="0" eaLnBrk="1" fontAlgn="base" latinLnBrk="0" hangingPunct="1">
              <a:lnSpc>
                <a:spcPct val="100000"/>
              </a:lnSpc>
              <a:spcBef>
                <a:spcPct val="0"/>
              </a:spcBef>
              <a:spcAft>
                <a:spcPct val="0"/>
              </a:spcAft>
              <a:buClrTx/>
              <a:buSzTx/>
              <a:buFontTx/>
              <a:buNone/>
              <a:tabLst/>
              <a:defRPr/>
            </a:pPr>
            <a:fld id="{0EAA35F3-49C1-4E6F-9EA0-81D4B21E72DC}" type="slidenum">
              <a:rPr kumimoji="0" lang="en-GB" sz="13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body"/>
          </p:nvPr>
        </p:nvSpPr>
        <p:spPr>
          <a:xfrm>
            <a:off x="709613" y="4926013"/>
            <a:ext cx="5678487" cy="4027487"/>
          </a:xfrm>
        </p:spPr>
        <p:txBody>
          <a:bodyPr lIns="0" tIns="0" rIns="0" bIns="0"/>
          <a:lstStyle/>
          <a:p>
            <a:pPr>
              <a:defRPr/>
            </a:pPr>
            <a:endParaRPr lang="en-GB" sz="2200" spc="-1">
              <a:latin typeface="Arial"/>
            </a:endParaRPr>
          </a:p>
        </p:txBody>
      </p:sp>
      <p:sp>
        <p:nvSpPr>
          <p:cNvPr id="128" name="CustomShape 2"/>
          <p:cNvSpPr/>
          <p:nvPr/>
        </p:nvSpPr>
        <p:spPr>
          <a:xfrm>
            <a:off x="4021138" y="9721850"/>
            <a:ext cx="3074987" cy="511175"/>
          </a:xfrm>
          <a:prstGeom prst="rect">
            <a:avLst/>
          </a:prstGeom>
          <a:noFill/>
          <a:ln>
            <a:noFill/>
          </a:ln>
        </p:spPr>
        <p:style>
          <a:lnRef idx="0">
            <a:scrgbClr r="0" g="0" b="0"/>
          </a:lnRef>
          <a:fillRef idx="0">
            <a:scrgbClr r="0" g="0" b="0"/>
          </a:fillRef>
          <a:effectRef idx="0">
            <a:scrgbClr r="0" g="0" b="0"/>
          </a:effectRef>
          <a:fontRef idx="minor"/>
        </p:style>
        <p:txBody>
          <a:bodyPr lIns="97488" tIns="48744" rIns="97488" bIns="48744" anchor="b"/>
          <a:lstStyle/>
          <a:p>
            <a:pPr marL="0" marR="0" lvl="0" indent="0" algn="r" defTabSz="914400" rtl="0" eaLnBrk="1" fontAlgn="base" latinLnBrk="0" hangingPunct="1">
              <a:lnSpc>
                <a:spcPct val="100000"/>
              </a:lnSpc>
              <a:spcBef>
                <a:spcPct val="0"/>
              </a:spcBef>
              <a:spcAft>
                <a:spcPct val="0"/>
              </a:spcAft>
              <a:buClrTx/>
              <a:buSzTx/>
              <a:buFontTx/>
              <a:buNone/>
              <a:tabLst/>
              <a:defRPr/>
            </a:pPr>
            <a:fld id="{52E35553-D570-4E4C-977B-40B8B888812E}" type="slidenum">
              <a:rPr kumimoji="0" lang="en-GB" sz="13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body"/>
          </p:nvPr>
        </p:nvSpPr>
        <p:spPr>
          <a:xfrm>
            <a:off x="709613" y="4926013"/>
            <a:ext cx="5678487" cy="4027487"/>
          </a:xfrm>
        </p:spPr>
        <p:txBody>
          <a:bodyPr lIns="0" tIns="0" rIns="0" bIns="0"/>
          <a:lstStyle/>
          <a:p>
            <a:pPr>
              <a:defRPr/>
            </a:pPr>
            <a:endParaRPr lang="en-GB" sz="2200" spc="-1">
              <a:latin typeface="Arial"/>
            </a:endParaRPr>
          </a:p>
        </p:txBody>
      </p:sp>
      <p:sp>
        <p:nvSpPr>
          <p:cNvPr id="128" name="CustomShape 2"/>
          <p:cNvSpPr/>
          <p:nvPr/>
        </p:nvSpPr>
        <p:spPr>
          <a:xfrm>
            <a:off x="4021138" y="9721850"/>
            <a:ext cx="3074987" cy="511175"/>
          </a:xfrm>
          <a:prstGeom prst="rect">
            <a:avLst/>
          </a:prstGeom>
          <a:noFill/>
          <a:ln>
            <a:noFill/>
          </a:ln>
        </p:spPr>
        <p:style>
          <a:lnRef idx="0">
            <a:scrgbClr r="0" g="0" b="0"/>
          </a:lnRef>
          <a:fillRef idx="0">
            <a:scrgbClr r="0" g="0" b="0"/>
          </a:fillRef>
          <a:effectRef idx="0">
            <a:scrgbClr r="0" g="0" b="0"/>
          </a:effectRef>
          <a:fontRef idx="minor"/>
        </p:style>
        <p:txBody>
          <a:bodyPr lIns="97488" tIns="48744" rIns="97488" bIns="48744" anchor="b"/>
          <a:lstStyle/>
          <a:p>
            <a:pPr marL="0" marR="0" lvl="0" indent="0" algn="r" defTabSz="914400" rtl="0" eaLnBrk="1" fontAlgn="base" latinLnBrk="0" hangingPunct="1">
              <a:lnSpc>
                <a:spcPct val="100000"/>
              </a:lnSpc>
              <a:spcBef>
                <a:spcPct val="0"/>
              </a:spcBef>
              <a:spcAft>
                <a:spcPct val="0"/>
              </a:spcAft>
              <a:buClrTx/>
              <a:buSzTx/>
              <a:buFontTx/>
              <a:buNone/>
              <a:tabLst/>
              <a:defRPr/>
            </a:pPr>
            <a:fld id="{52E35553-D570-4E4C-977B-40B8B888812E}" type="slidenum">
              <a:rPr kumimoji="0" lang="en-GB" sz="13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body"/>
          </p:nvPr>
        </p:nvSpPr>
        <p:spPr>
          <a:xfrm>
            <a:off x="709613" y="4926013"/>
            <a:ext cx="5678487" cy="4027487"/>
          </a:xfrm>
        </p:spPr>
        <p:txBody>
          <a:bodyPr lIns="0" tIns="0" rIns="0" bIns="0"/>
          <a:lstStyle/>
          <a:p>
            <a:pPr>
              <a:defRPr/>
            </a:pPr>
            <a:endParaRPr lang="en-GB" sz="2200" spc="-1">
              <a:latin typeface="Arial"/>
            </a:endParaRPr>
          </a:p>
        </p:txBody>
      </p:sp>
      <p:sp>
        <p:nvSpPr>
          <p:cNvPr id="128" name="CustomShape 2"/>
          <p:cNvSpPr/>
          <p:nvPr/>
        </p:nvSpPr>
        <p:spPr>
          <a:xfrm>
            <a:off x="4021138" y="9721850"/>
            <a:ext cx="3074987" cy="511175"/>
          </a:xfrm>
          <a:prstGeom prst="rect">
            <a:avLst/>
          </a:prstGeom>
          <a:noFill/>
          <a:ln>
            <a:noFill/>
          </a:ln>
        </p:spPr>
        <p:style>
          <a:lnRef idx="0">
            <a:scrgbClr r="0" g="0" b="0"/>
          </a:lnRef>
          <a:fillRef idx="0">
            <a:scrgbClr r="0" g="0" b="0"/>
          </a:fillRef>
          <a:effectRef idx="0">
            <a:scrgbClr r="0" g="0" b="0"/>
          </a:effectRef>
          <a:fontRef idx="minor"/>
        </p:style>
        <p:txBody>
          <a:bodyPr lIns="97488" tIns="48744" rIns="97488" bIns="48744"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8B072D7-3D5D-4B6E-B4FF-DCF8C112772A}" type="slidenum">
              <a:rPr kumimoji="0" lang="en-GB" sz="1300" b="0" i="0" u="none" strike="noStrike" kern="1200" cap="none" spc="-1" normalizeH="0" baseline="0" noProof="0">
                <a:ln>
                  <a:noFill/>
                </a:ln>
                <a:solidFill>
                  <a:srgbClr val="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D0938600-EF06-4995-ACC4-9D4C9248ECEE}" type="datetime5">
              <a:rPr lang="en-US" smtClean="0"/>
              <a:t>16-Nov-19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lvl1pPr>
              <a:defRPr sz="1000"/>
            </a:lvl1pPr>
          </a:lstStyle>
          <a:p>
            <a:fld id="{DE50DEB3-00C6-4B15-95D3-20297EEC9831}" type="slidenum">
              <a:rPr lang="en-US" smtClean="0"/>
              <a:pPr/>
              <a:t>‹Nº›</a:t>
            </a:fld>
            <a:endParaRPr lang="en-US" dirty="0"/>
          </a:p>
        </p:txBody>
      </p:sp>
    </p:spTree>
    <p:extLst>
      <p:ext uri="{BB962C8B-B14F-4D97-AF65-F5344CB8AC3E}">
        <p14:creationId xmlns:p14="http://schemas.microsoft.com/office/powerpoint/2010/main" val="111172859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lvl1pPr>
              <a:defRPr sz="1000">
                <a:latin typeface="Cambria" panose="02040503050406030204" pitchFamily="18" charset="0"/>
              </a:defRPr>
            </a:lvl1pPr>
          </a:lstStyle>
          <a:p>
            <a:fld id="{A45F6806-AE6D-4930-922B-FC00F3E86430}" type="datetime5">
              <a:rPr lang="en-US" smtClean="0"/>
              <a:pPr/>
              <a:t>16-Nov-19</a:t>
            </a:fld>
            <a:endParaRPr lang="en-US" dirty="0"/>
          </a:p>
        </p:txBody>
      </p:sp>
      <p:sp>
        <p:nvSpPr>
          <p:cNvPr id="5" name="Footer Placeholder 4"/>
          <p:cNvSpPr>
            <a:spLocks noGrp="1"/>
          </p:cNvSpPr>
          <p:nvPr>
            <p:ph type="ftr" sz="quarter" idx="11"/>
          </p:nvPr>
        </p:nvSpPr>
        <p:spPr/>
        <p:txBody>
          <a:bodyPr/>
          <a:lstStyle>
            <a:lvl1pPr algn="ctr">
              <a:defRPr sz="1000">
                <a:latin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sz="1000">
                <a:latin typeface="Cambria" panose="02040503050406030204" pitchFamily="18" charset="0"/>
              </a:defRPr>
            </a:lvl1pPr>
          </a:lstStyle>
          <a:p>
            <a:fld id="{DE50DEB3-00C6-4B15-95D3-20297EEC9831}" type="slidenum">
              <a:rPr lang="en-US" smtClean="0"/>
              <a:pPr/>
              <a:t>‹Nº›</a:t>
            </a:fld>
            <a:endParaRPr lang="en-US" dirty="0"/>
          </a:p>
        </p:txBody>
      </p:sp>
    </p:spTree>
    <p:extLst>
      <p:ext uri="{BB962C8B-B14F-4D97-AF65-F5344CB8AC3E}">
        <p14:creationId xmlns:p14="http://schemas.microsoft.com/office/powerpoint/2010/main" val="70290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C416532-4B2A-4525-BA66-46DDC5C352BB}" type="datetime5">
              <a:rPr lang="en-US" smtClean="0"/>
              <a:t>16-Nov-19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‹Nº›</a:t>
            </a:fld>
            <a:endParaRPr lang="en-US"/>
          </a:p>
        </p:txBody>
      </p:sp>
    </p:spTree>
    <p:extLst>
      <p:ext uri="{BB962C8B-B14F-4D97-AF65-F5344CB8AC3E}">
        <p14:creationId xmlns:p14="http://schemas.microsoft.com/office/powerpoint/2010/main" val="108659246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5CBE10A-1C45-4608-A4B0-275E30E3D311}" type="datetime5">
              <a:rPr lang="en-US" smtClean="0"/>
              <a:t>16-Nov-19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‹Nº›</a:t>
            </a:fld>
            <a:endParaRPr lang="en-US"/>
          </a:p>
        </p:txBody>
      </p:sp>
    </p:spTree>
    <p:extLst>
      <p:ext uri="{BB962C8B-B14F-4D97-AF65-F5344CB8AC3E}">
        <p14:creationId xmlns:p14="http://schemas.microsoft.com/office/powerpoint/2010/main" val="3491090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CAB6A19-244B-41EE-AF9C-C754179D8908}" type="datetime5">
              <a:rPr lang="en-US" smtClean="0"/>
              <a:t>16-Nov-19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50DEB3-00C6-4B15-95D3-20297EEC9831}" type="slidenum">
              <a:rPr lang="en-US" smtClean="0"/>
              <a:pPr/>
              <a:t>‹Nº›</a:t>
            </a:fld>
            <a:endParaRPr lang="en-US"/>
          </a:p>
        </p:txBody>
      </p:sp>
    </p:spTree>
    <p:extLst>
      <p:ext uri="{BB962C8B-B14F-4D97-AF65-F5344CB8AC3E}">
        <p14:creationId xmlns:p14="http://schemas.microsoft.com/office/powerpoint/2010/main" val="2222364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0C28440-8B96-476C-BF7D-E1BCDBD4B853}" type="datetime5">
              <a:rPr lang="en-US" smtClean="0"/>
              <a:t>16-Nov-19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50DEB3-00C6-4B15-95D3-20297EEC9831}" type="slidenum">
              <a:rPr lang="en-US" smtClean="0"/>
              <a:pPr/>
              <a:t>‹Nº›</a:t>
            </a:fld>
            <a:endParaRPr lang="en-US"/>
          </a:p>
        </p:txBody>
      </p:sp>
    </p:spTree>
    <p:extLst>
      <p:ext uri="{BB962C8B-B14F-4D97-AF65-F5344CB8AC3E}">
        <p14:creationId xmlns:p14="http://schemas.microsoft.com/office/powerpoint/2010/main" val="221272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96B05-7AAD-4E24-9035-9E36F100626D}" type="datetime5">
              <a:rPr lang="en-US" smtClean="0"/>
              <a:t>16-Nov-19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50DEB3-00C6-4B15-95D3-20297EEC9831}" type="slidenum">
              <a:rPr lang="en-US" smtClean="0"/>
              <a:pPr/>
              <a:t>‹Nº›</a:t>
            </a:fld>
            <a:endParaRPr lang="en-US"/>
          </a:p>
        </p:txBody>
      </p:sp>
    </p:spTree>
    <p:extLst>
      <p:ext uri="{BB962C8B-B14F-4D97-AF65-F5344CB8AC3E}">
        <p14:creationId xmlns:p14="http://schemas.microsoft.com/office/powerpoint/2010/main" val="3861999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BEDD71-A13B-4D0D-8C47-267DC02C0E9A}" type="datetime5">
              <a:rPr lang="en-US" smtClean="0"/>
              <a:t>16-Nov-19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‹Nº›</a:t>
            </a:fld>
            <a:endParaRPr lang="en-US"/>
          </a:p>
        </p:txBody>
      </p:sp>
    </p:spTree>
    <p:extLst>
      <p:ext uri="{BB962C8B-B14F-4D97-AF65-F5344CB8AC3E}">
        <p14:creationId xmlns:p14="http://schemas.microsoft.com/office/powerpoint/2010/main" val="2443553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B7DD46C-6A30-45E1-BA1D-480D975DB778}" type="datetime5">
              <a:rPr lang="en-US" smtClean="0"/>
              <a:t>16-Nov-19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DE50DEB3-00C6-4B15-95D3-20297EEC9831}" type="slidenum">
              <a:rPr lang="en-US" smtClean="0"/>
              <a:pPr/>
              <a:t>‹Nº›</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436299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2DDF314-7C07-4063-A3F3-6E307C8A9D61}" type="datetime5">
              <a:rPr lang="en-US" smtClean="0"/>
              <a:t>16-Nov-19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‹Nº›</a:t>
            </a:fld>
            <a:endParaRPr lang="en-US"/>
          </a:p>
        </p:txBody>
      </p:sp>
    </p:spTree>
    <p:extLst>
      <p:ext uri="{BB962C8B-B14F-4D97-AF65-F5344CB8AC3E}">
        <p14:creationId xmlns:p14="http://schemas.microsoft.com/office/powerpoint/2010/main" val="3158209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61348EB-3D6B-4674-8397-B3052B241E25}" type="datetime5">
              <a:rPr lang="en-US" smtClean="0"/>
              <a:t>16-Nov-19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‹Nº›</a:t>
            </a:fld>
            <a:endParaRPr lang="en-US"/>
          </a:p>
        </p:txBody>
      </p:sp>
    </p:spTree>
    <p:extLst>
      <p:ext uri="{BB962C8B-B14F-4D97-AF65-F5344CB8AC3E}">
        <p14:creationId xmlns:p14="http://schemas.microsoft.com/office/powerpoint/2010/main" val="1708877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AA17C-FA37-40B3-A72D-D47F1C4F00DD}"/>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fr-FR"/>
          </a:p>
        </p:txBody>
      </p:sp>
      <p:sp>
        <p:nvSpPr>
          <p:cNvPr id="3" name="Subtitle 2">
            <a:extLst>
              <a:ext uri="{FF2B5EF4-FFF2-40B4-BE49-F238E27FC236}">
                <a16:creationId xmlns:a16="http://schemas.microsoft.com/office/drawing/2014/main" id="{46A90A4A-DD98-4F0E-8A1B-B16C5201D62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FCDF9F89-D689-4CB2-AE0E-6F6ECBF6698D}"/>
              </a:ext>
            </a:extLst>
          </p:cNvPr>
          <p:cNvSpPr>
            <a:spLocks noGrp="1"/>
          </p:cNvSpPr>
          <p:nvPr>
            <p:ph type="dt" sz="half" idx="10"/>
          </p:nvPr>
        </p:nvSpPr>
        <p:spPr/>
        <p:txBody>
          <a:bodyPr/>
          <a:lstStyle/>
          <a:p>
            <a:fld id="{73F44644-5947-488B-AD2C-AD526236F2B7}" type="datetimeFigureOut">
              <a:rPr lang="fr-FR" smtClean="0"/>
              <a:t>16/11/2019</a:t>
            </a:fld>
            <a:endParaRPr lang="fr-FR"/>
          </a:p>
        </p:txBody>
      </p:sp>
      <p:sp>
        <p:nvSpPr>
          <p:cNvPr id="5" name="Footer Placeholder 4">
            <a:extLst>
              <a:ext uri="{FF2B5EF4-FFF2-40B4-BE49-F238E27FC236}">
                <a16:creationId xmlns:a16="http://schemas.microsoft.com/office/drawing/2014/main" id="{2F314CD5-E145-4BE0-9BDB-81B934AD689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D2BEE83E-912F-4EAD-8C40-CADA65D71D57}"/>
              </a:ext>
            </a:extLst>
          </p:cNvPr>
          <p:cNvSpPr>
            <a:spLocks noGrp="1"/>
          </p:cNvSpPr>
          <p:nvPr>
            <p:ph type="sldNum" sz="quarter" idx="12"/>
          </p:nvPr>
        </p:nvSpPr>
        <p:spPr/>
        <p:txBody>
          <a:bodyPr/>
          <a:lstStyle/>
          <a:p>
            <a:fld id="{31CC8F6E-83B7-46DC-84E6-3B3AA01D6B32}" type="slidenum">
              <a:rPr lang="fr-FR" smtClean="0"/>
              <a:t>‹Nº›</a:t>
            </a:fld>
            <a:endParaRPr lang="fr-FR"/>
          </a:p>
        </p:txBody>
      </p:sp>
    </p:spTree>
    <p:extLst>
      <p:ext uri="{BB962C8B-B14F-4D97-AF65-F5344CB8AC3E}">
        <p14:creationId xmlns:p14="http://schemas.microsoft.com/office/powerpoint/2010/main" val="1360492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1" y="2130427"/>
            <a:ext cx="10363201" cy="1470025"/>
          </a:xfrm>
        </p:spPr>
        <p:txBody>
          <a:bodyPr/>
          <a:lstStyle/>
          <a:p>
            <a:r>
              <a:rPr lang="fr-FR"/>
              <a:t>Cliquez pour modifier le style du titre</a:t>
            </a:r>
          </a:p>
        </p:txBody>
      </p:sp>
      <p:sp>
        <p:nvSpPr>
          <p:cNvPr id="3" name="Sous-titre 2"/>
          <p:cNvSpPr>
            <a:spLocks noGrp="1"/>
          </p:cNvSpPr>
          <p:nvPr>
            <p:ph type="subTitle" idx="1"/>
          </p:nvPr>
        </p:nvSpPr>
        <p:spPr>
          <a:xfrm>
            <a:off x="1828801" y="3886202"/>
            <a:ext cx="8534400" cy="1752600"/>
          </a:xfrm>
        </p:spPr>
        <p:txBody>
          <a:bodyPr/>
          <a:lstStyle>
            <a:lvl1pPr marL="0" indent="0" algn="ctr">
              <a:buNone/>
              <a:defRPr>
                <a:solidFill>
                  <a:schemeClr val="tx1">
                    <a:tint val="75000"/>
                  </a:schemeClr>
                </a:solidFill>
              </a:defRPr>
            </a:lvl1pPr>
            <a:lvl2pPr marL="451545" indent="0" algn="ctr">
              <a:buNone/>
              <a:defRPr>
                <a:solidFill>
                  <a:schemeClr val="tx1">
                    <a:tint val="75000"/>
                  </a:schemeClr>
                </a:solidFill>
              </a:defRPr>
            </a:lvl2pPr>
            <a:lvl3pPr marL="903091" indent="0" algn="ctr">
              <a:buNone/>
              <a:defRPr>
                <a:solidFill>
                  <a:schemeClr val="tx1">
                    <a:tint val="75000"/>
                  </a:schemeClr>
                </a:solidFill>
              </a:defRPr>
            </a:lvl3pPr>
            <a:lvl4pPr marL="1354636" indent="0" algn="ctr">
              <a:buNone/>
              <a:defRPr>
                <a:solidFill>
                  <a:schemeClr val="tx1">
                    <a:tint val="75000"/>
                  </a:schemeClr>
                </a:solidFill>
              </a:defRPr>
            </a:lvl4pPr>
            <a:lvl5pPr marL="1806182" indent="0" algn="ctr">
              <a:buNone/>
              <a:defRPr>
                <a:solidFill>
                  <a:schemeClr val="tx1">
                    <a:tint val="75000"/>
                  </a:schemeClr>
                </a:solidFill>
              </a:defRPr>
            </a:lvl5pPr>
            <a:lvl6pPr marL="2257727" indent="0" algn="ctr">
              <a:buNone/>
              <a:defRPr>
                <a:solidFill>
                  <a:schemeClr val="tx1">
                    <a:tint val="75000"/>
                  </a:schemeClr>
                </a:solidFill>
              </a:defRPr>
            </a:lvl6pPr>
            <a:lvl7pPr marL="2709272" indent="0" algn="ctr">
              <a:buNone/>
              <a:defRPr>
                <a:solidFill>
                  <a:schemeClr val="tx1">
                    <a:tint val="75000"/>
                  </a:schemeClr>
                </a:solidFill>
              </a:defRPr>
            </a:lvl7pPr>
            <a:lvl8pPr marL="3160819" indent="0" algn="ctr">
              <a:buNone/>
              <a:defRPr>
                <a:solidFill>
                  <a:schemeClr val="tx1">
                    <a:tint val="75000"/>
                  </a:schemeClr>
                </a:solidFill>
              </a:defRPr>
            </a:lvl8pPr>
            <a:lvl9pPr marL="3612364"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r>
              <a:rPr lang="fr-FR"/>
              <a:t>15/02/2013</a:t>
            </a:r>
          </a:p>
        </p:txBody>
      </p:sp>
      <p:sp>
        <p:nvSpPr>
          <p:cNvPr id="5"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6" name="Espace réservé du numéro de diapositive 5"/>
          <p:cNvSpPr>
            <a:spLocks noGrp="1"/>
          </p:cNvSpPr>
          <p:nvPr>
            <p:ph type="sldNum" sz="quarter" idx="12"/>
          </p:nvPr>
        </p:nvSpPr>
        <p:spPr/>
        <p:txBody>
          <a:bodyPr/>
          <a:lstStyle>
            <a:lvl1pPr>
              <a:defRPr/>
            </a:lvl1pPr>
          </a:lstStyle>
          <a:p>
            <a:pPr>
              <a:defRPr/>
            </a:pPr>
            <a:fld id="{404DF53B-2990-4005-BB60-B34F1A4365B3}" type="slidenum">
              <a:rPr lang="fr-FR"/>
              <a:pPr>
                <a:defRPr/>
              </a:pPr>
              <a:t>‹Nº›</a:t>
            </a:fld>
            <a:endParaRPr lang="fr-FR"/>
          </a:p>
        </p:txBody>
      </p:sp>
    </p:spTree>
    <p:extLst>
      <p:ext uri="{BB962C8B-B14F-4D97-AF65-F5344CB8AC3E}">
        <p14:creationId xmlns:p14="http://schemas.microsoft.com/office/powerpoint/2010/main" val="386125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fr-FR"/>
              <a:t>15/02/2013</a:t>
            </a:r>
          </a:p>
        </p:txBody>
      </p:sp>
      <p:sp>
        <p:nvSpPr>
          <p:cNvPr id="5"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6" name="Espace réservé du numéro de diapositive 5"/>
          <p:cNvSpPr>
            <a:spLocks noGrp="1"/>
          </p:cNvSpPr>
          <p:nvPr>
            <p:ph type="sldNum" sz="quarter" idx="12"/>
          </p:nvPr>
        </p:nvSpPr>
        <p:spPr/>
        <p:txBody>
          <a:bodyPr/>
          <a:lstStyle>
            <a:lvl1pPr>
              <a:defRPr/>
            </a:lvl1pPr>
          </a:lstStyle>
          <a:p>
            <a:pPr>
              <a:defRPr/>
            </a:pPr>
            <a:fld id="{A33EABCE-075E-4CF4-8E3A-CFDFF8C43B31}" type="slidenum">
              <a:rPr lang="fr-FR"/>
              <a:pPr>
                <a:defRPr/>
              </a:pPr>
              <a:t>‹Nº›</a:t>
            </a:fld>
            <a:endParaRPr lang="fr-FR"/>
          </a:p>
        </p:txBody>
      </p:sp>
    </p:spTree>
    <p:extLst>
      <p:ext uri="{BB962C8B-B14F-4D97-AF65-F5344CB8AC3E}">
        <p14:creationId xmlns:p14="http://schemas.microsoft.com/office/powerpoint/2010/main" val="4165086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5" y="4406902"/>
            <a:ext cx="10363201" cy="1362075"/>
          </a:xfrm>
        </p:spPr>
        <p:txBody>
          <a:bodyPr anchor="t"/>
          <a:lstStyle>
            <a:lvl1pPr algn="l">
              <a:defRPr sz="3991" b="1" cap="all"/>
            </a:lvl1pPr>
          </a:lstStyle>
          <a:p>
            <a:r>
              <a:rPr lang="fr-FR"/>
              <a:t>Cliquez pour modifier le style du titre</a:t>
            </a:r>
          </a:p>
        </p:txBody>
      </p:sp>
      <p:sp>
        <p:nvSpPr>
          <p:cNvPr id="3" name="Espace réservé du texte 2"/>
          <p:cNvSpPr>
            <a:spLocks noGrp="1"/>
          </p:cNvSpPr>
          <p:nvPr>
            <p:ph type="body" idx="1"/>
          </p:nvPr>
        </p:nvSpPr>
        <p:spPr>
          <a:xfrm>
            <a:off x="963085" y="2906713"/>
            <a:ext cx="10363201" cy="1500187"/>
          </a:xfrm>
        </p:spPr>
        <p:txBody>
          <a:bodyPr anchor="b"/>
          <a:lstStyle>
            <a:lvl1pPr marL="0" indent="0">
              <a:buNone/>
              <a:defRPr sz="1995">
                <a:solidFill>
                  <a:schemeClr val="tx1">
                    <a:tint val="75000"/>
                  </a:schemeClr>
                </a:solidFill>
              </a:defRPr>
            </a:lvl1pPr>
            <a:lvl2pPr marL="451545" indent="0">
              <a:buNone/>
              <a:defRPr sz="1814">
                <a:solidFill>
                  <a:schemeClr val="tx1">
                    <a:tint val="75000"/>
                  </a:schemeClr>
                </a:solidFill>
              </a:defRPr>
            </a:lvl2pPr>
            <a:lvl3pPr marL="903091" indent="0">
              <a:buNone/>
              <a:defRPr sz="1542">
                <a:solidFill>
                  <a:schemeClr val="tx1">
                    <a:tint val="75000"/>
                  </a:schemeClr>
                </a:solidFill>
              </a:defRPr>
            </a:lvl3pPr>
            <a:lvl4pPr marL="1354636" indent="0">
              <a:buNone/>
              <a:defRPr sz="1361">
                <a:solidFill>
                  <a:schemeClr val="tx1">
                    <a:tint val="75000"/>
                  </a:schemeClr>
                </a:solidFill>
              </a:defRPr>
            </a:lvl4pPr>
            <a:lvl5pPr marL="1806182" indent="0">
              <a:buNone/>
              <a:defRPr sz="1361">
                <a:solidFill>
                  <a:schemeClr val="tx1">
                    <a:tint val="75000"/>
                  </a:schemeClr>
                </a:solidFill>
              </a:defRPr>
            </a:lvl5pPr>
            <a:lvl6pPr marL="2257727" indent="0">
              <a:buNone/>
              <a:defRPr sz="1361">
                <a:solidFill>
                  <a:schemeClr val="tx1">
                    <a:tint val="75000"/>
                  </a:schemeClr>
                </a:solidFill>
              </a:defRPr>
            </a:lvl6pPr>
            <a:lvl7pPr marL="2709272" indent="0">
              <a:buNone/>
              <a:defRPr sz="1361">
                <a:solidFill>
                  <a:schemeClr val="tx1">
                    <a:tint val="75000"/>
                  </a:schemeClr>
                </a:solidFill>
              </a:defRPr>
            </a:lvl7pPr>
            <a:lvl8pPr marL="3160819" indent="0">
              <a:buNone/>
              <a:defRPr sz="1361">
                <a:solidFill>
                  <a:schemeClr val="tx1">
                    <a:tint val="75000"/>
                  </a:schemeClr>
                </a:solidFill>
              </a:defRPr>
            </a:lvl8pPr>
            <a:lvl9pPr marL="3612364" indent="0">
              <a:buNone/>
              <a:defRPr sz="1361">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a:t>15/02/2013</a:t>
            </a:r>
          </a:p>
        </p:txBody>
      </p:sp>
      <p:sp>
        <p:nvSpPr>
          <p:cNvPr id="5"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6" name="Espace réservé du numéro de diapositive 5"/>
          <p:cNvSpPr>
            <a:spLocks noGrp="1"/>
          </p:cNvSpPr>
          <p:nvPr>
            <p:ph type="sldNum" sz="quarter" idx="12"/>
          </p:nvPr>
        </p:nvSpPr>
        <p:spPr/>
        <p:txBody>
          <a:bodyPr/>
          <a:lstStyle>
            <a:lvl1pPr>
              <a:defRPr/>
            </a:lvl1pPr>
          </a:lstStyle>
          <a:p>
            <a:pPr>
              <a:defRPr/>
            </a:pPr>
            <a:fld id="{7A5F73C1-6F25-4195-A232-F6D5A23FF2DC}" type="slidenum">
              <a:rPr lang="fr-FR"/>
              <a:pPr>
                <a:defRPr/>
              </a:pPr>
              <a:t>‹Nº›</a:t>
            </a:fld>
            <a:endParaRPr lang="fr-FR"/>
          </a:p>
        </p:txBody>
      </p:sp>
    </p:spTree>
    <p:extLst>
      <p:ext uri="{BB962C8B-B14F-4D97-AF65-F5344CB8AC3E}">
        <p14:creationId xmlns:p14="http://schemas.microsoft.com/office/powerpoint/2010/main" val="3816332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1" cy="4525963"/>
          </a:xfrm>
        </p:spPr>
        <p:txBody>
          <a:bodyPr/>
          <a:lstStyle>
            <a:lvl1pPr>
              <a:defRPr sz="2721"/>
            </a:lvl1pPr>
            <a:lvl2pPr>
              <a:defRPr sz="2358"/>
            </a:lvl2pPr>
            <a:lvl3pPr>
              <a:defRPr sz="1995"/>
            </a:lvl3pPr>
            <a:lvl4pPr>
              <a:defRPr sz="1814"/>
            </a:lvl4pPr>
            <a:lvl5pPr>
              <a:defRPr sz="1814"/>
            </a:lvl5pPr>
            <a:lvl6pPr>
              <a:defRPr sz="1814"/>
            </a:lvl6pPr>
            <a:lvl7pPr>
              <a:defRPr sz="1814"/>
            </a:lvl7pPr>
            <a:lvl8pPr>
              <a:defRPr sz="1814"/>
            </a:lvl8pPr>
            <a:lvl9pPr>
              <a:defRPr sz="181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1" cy="4525963"/>
          </a:xfrm>
        </p:spPr>
        <p:txBody>
          <a:bodyPr/>
          <a:lstStyle>
            <a:lvl1pPr>
              <a:defRPr sz="2721"/>
            </a:lvl1pPr>
            <a:lvl2pPr>
              <a:defRPr sz="2358"/>
            </a:lvl2pPr>
            <a:lvl3pPr>
              <a:defRPr sz="1995"/>
            </a:lvl3pPr>
            <a:lvl4pPr>
              <a:defRPr sz="1814"/>
            </a:lvl4pPr>
            <a:lvl5pPr>
              <a:defRPr sz="1814"/>
            </a:lvl5pPr>
            <a:lvl6pPr>
              <a:defRPr sz="1814"/>
            </a:lvl6pPr>
            <a:lvl7pPr>
              <a:defRPr sz="1814"/>
            </a:lvl7pPr>
            <a:lvl8pPr>
              <a:defRPr sz="1814"/>
            </a:lvl8pPr>
            <a:lvl9pPr>
              <a:defRPr sz="181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r>
              <a:rPr lang="fr-FR"/>
              <a:t>15/02/2013</a:t>
            </a:r>
          </a:p>
        </p:txBody>
      </p:sp>
      <p:sp>
        <p:nvSpPr>
          <p:cNvPr id="6"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7" name="Espace réservé du numéro de diapositive 5"/>
          <p:cNvSpPr>
            <a:spLocks noGrp="1"/>
          </p:cNvSpPr>
          <p:nvPr>
            <p:ph type="sldNum" sz="quarter" idx="12"/>
          </p:nvPr>
        </p:nvSpPr>
        <p:spPr/>
        <p:txBody>
          <a:bodyPr/>
          <a:lstStyle>
            <a:lvl1pPr>
              <a:defRPr/>
            </a:lvl1pPr>
          </a:lstStyle>
          <a:p>
            <a:pPr>
              <a:defRPr/>
            </a:pPr>
            <a:fld id="{CF988C8B-D0FD-4EDE-806D-86503F6790FC}" type="slidenum">
              <a:rPr lang="fr-FR"/>
              <a:pPr>
                <a:defRPr/>
              </a:pPr>
              <a:t>‹Nº›</a:t>
            </a:fld>
            <a:endParaRPr lang="fr-FR"/>
          </a:p>
        </p:txBody>
      </p:sp>
    </p:spTree>
    <p:extLst>
      <p:ext uri="{BB962C8B-B14F-4D97-AF65-F5344CB8AC3E}">
        <p14:creationId xmlns:p14="http://schemas.microsoft.com/office/powerpoint/2010/main" val="1126107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2" y="1535114"/>
            <a:ext cx="5386917" cy="639762"/>
          </a:xfrm>
        </p:spPr>
        <p:txBody>
          <a:bodyPr anchor="b"/>
          <a:lstStyle>
            <a:lvl1pPr marL="0" indent="0">
              <a:buNone/>
              <a:defRPr sz="2358" b="1"/>
            </a:lvl1pPr>
            <a:lvl2pPr marL="451545" indent="0">
              <a:buNone/>
              <a:defRPr sz="1995" b="1"/>
            </a:lvl2pPr>
            <a:lvl3pPr marL="903091" indent="0">
              <a:buNone/>
              <a:defRPr sz="1814" b="1"/>
            </a:lvl3pPr>
            <a:lvl4pPr marL="1354636" indent="0">
              <a:buNone/>
              <a:defRPr sz="1542" b="1"/>
            </a:lvl4pPr>
            <a:lvl5pPr marL="1806182" indent="0">
              <a:buNone/>
              <a:defRPr sz="1542" b="1"/>
            </a:lvl5pPr>
            <a:lvl6pPr marL="2257727" indent="0">
              <a:buNone/>
              <a:defRPr sz="1542" b="1"/>
            </a:lvl6pPr>
            <a:lvl7pPr marL="2709272" indent="0">
              <a:buNone/>
              <a:defRPr sz="1542" b="1"/>
            </a:lvl7pPr>
            <a:lvl8pPr marL="3160819" indent="0">
              <a:buNone/>
              <a:defRPr sz="1542" b="1"/>
            </a:lvl8pPr>
            <a:lvl9pPr marL="3612364" indent="0">
              <a:buNone/>
              <a:defRPr sz="1542" b="1"/>
            </a:lvl9pPr>
          </a:lstStyle>
          <a:p>
            <a:pPr lvl="0"/>
            <a:r>
              <a:rPr lang="fr-FR"/>
              <a:t>Cliquez pour modifier les styles du texte du masque</a:t>
            </a:r>
          </a:p>
        </p:txBody>
      </p:sp>
      <p:sp>
        <p:nvSpPr>
          <p:cNvPr id="4" name="Espace réservé du contenu 3"/>
          <p:cNvSpPr>
            <a:spLocks noGrp="1"/>
          </p:cNvSpPr>
          <p:nvPr>
            <p:ph sz="half" idx="2"/>
          </p:nvPr>
        </p:nvSpPr>
        <p:spPr>
          <a:xfrm>
            <a:off x="609602" y="2174875"/>
            <a:ext cx="5386917" cy="3951288"/>
          </a:xfrm>
        </p:spPr>
        <p:txBody>
          <a:bodyPr/>
          <a:lstStyle>
            <a:lvl1pPr>
              <a:defRPr sz="2358"/>
            </a:lvl1pPr>
            <a:lvl2pPr>
              <a:defRPr sz="1995"/>
            </a:lvl2pPr>
            <a:lvl3pPr>
              <a:defRPr sz="1814"/>
            </a:lvl3pPr>
            <a:lvl4pPr>
              <a:defRPr sz="1542"/>
            </a:lvl4pPr>
            <a:lvl5pPr>
              <a:defRPr sz="1542"/>
            </a:lvl5pPr>
            <a:lvl6pPr>
              <a:defRPr sz="1542"/>
            </a:lvl6pPr>
            <a:lvl7pPr>
              <a:defRPr sz="1542"/>
            </a:lvl7pPr>
            <a:lvl8pPr>
              <a:defRPr sz="1542"/>
            </a:lvl8pPr>
            <a:lvl9pPr>
              <a:defRPr sz="1542"/>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7" y="1535114"/>
            <a:ext cx="5389034" cy="639762"/>
          </a:xfrm>
        </p:spPr>
        <p:txBody>
          <a:bodyPr anchor="b"/>
          <a:lstStyle>
            <a:lvl1pPr marL="0" indent="0">
              <a:buNone/>
              <a:defRPr sz="2358" b="1"/>
            </a:lvl1pPr>
            <a:lvl2pPr marL="451545" indent="0">
              <a:buNone/>
              <a:defRPr sz="1995" b="1"/>
            </a:lvl2pPr>
            <a:lvl3pPr marL="903091" indent="0">
              <a:buNone/>
              <a:defRPr sz="1814" b="1"/>
            </a:lvl3pPr>
            <a:lvl4pPr marL="1354636" indent="0">
              <a:buNone/>
              <a:defRPr sz="1542" b="1"/>
            </a:lvl4pPr>
            <a:lvl5pPr marL="1806182" indent="0">
              <a:buNone/>
              <a:defRPr sz="1542" b="1"/>
            </a:lvl5pPr>
            <a:lvl6pPr marL="2257727" indent="0">
              <a:buNone/>
              <a:defRPr sz="1542" b="1"/>
            </a:lvl6pPr>
            <a:lvl7pPr marL="2709272" indent="0">
              <a:buNone/>
              <a:defRPr sz="1542" b="1"/>
            </a:lvl7pPr>
            <a:lvl8pPr marL="3160819" indent="0">
              <a:buNone/>
              <a:defRPr sz="1542" b="1"/>
            </a:lvl8pPr>
            <a:lvl9pPr marL="3612364" indent="0">
              <a:buNone/>
              <a:defRPr sz="1542"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7" y="2174875"/>
            <a:ext cx="5389034" cy="3951288"/>
          </a:xfrm>
        </p:spPr>
        <p:txBody>
          <a:bodyPr/>
          <a:lstStyle>
            <a:lvl1pPr>
              <a:defRPr sz="2358"/>
            </a:lvl1pPr>
            <a:lvl2pPr>
              <a:defRPr sz="1995"/>
            </a:lvl2pPr>
            <a:lvl3pPr>
              <a:defRPr sz="1814"/>
            </a:lvl3pPr>
            <a:lvl4pPr>
              <a:defRPr sz="1542"/>
            </a:lvl4pPr>
            <a:lvl5pPr>
              <a:defRPr sz="1542"/>
            </a:lvl5pPr>
            <a:lvl6pPr>
              <a:defRPr sz="1542"/>
            </a:lvl6pPr>
            <a:lvl7pPr>
              <a:defRPr sz="1542"/>
            </a:lvl7pPr>
            <a:lvl8pPr>
              <a:defRPr sz="1542"/>
            </a:lvl8pPr>
            <a:lvl9pPr>
              <a:defRPr sz="1542"/>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r>
              <a:rPr lang="fr-FR"/>
              <a:t>15/02/2013</a:t>
            </a:r>
          </a:p>
        </p:txBody>
      </p:sp>
      <p:sp>
        <p:nvSpPr>
          <p:cNvPr id="8"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9" name="Espace réservé du numéro de diapositive 5"/>
          <p:cNvSpPr>
            <a:spLocks noGrp="1"/>
          </p:cNvSpPr>
          <p:nvPr>
            <p:ph type="sldNum" sz="quarter" idx="12"/>
          </p:nvPr>
        </p:nvSpPr>
        <p:spPr/>
        <p:txBody>
          <a:bodyPr/>
          <a:lstStyle>
            <a:lvl1pPr>
              <a:defRPr/>
            </a:lvl1pPr>
          </a:lstStyle>
          <a:p>
            <a:pPr>
              <a:defRPr/>
            </a:pPr>
            <a:fld id="{1F506412-4364-4DCA-8231-D8D0C8C43AE3}" type="slidenum">
              <a:rPr lang="fr-FR"/>
              <a:pPr>
                <a:defRPr/>
              </a:pPr>
              <a:t>‹Nº›</a:t>
            </a:fld>
            <a:endParaRPr lang="fr-FR"/>
          </a:p>
        </p:txBody>
      </p:sp>
    </p:spTree>
    <p:extLst>
      <p:ext uri="{BB962C8B-B14F-4D97-AF65-F5344CB8AC3E}">
        <p14:creationId xmlns:p14="http://schemas.microsoft.com/office/powerpoint/2010/main" val="4146438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r>
              <a:rPr lang="fr-FR"/>
              <a:t>15/02/2013</a:t>
            </a:r>
          </a:p>
        </p:txBody>
      </p:sp>
      <p:sp>
        <p:nvSpPr>
          <p:cNvPr id="4"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5" name="Espace réservé du numéro de diapositive 5"/>
          <p:cNvSpPr>
            <a:spLocks noGrp="1"/>
          </p:cNvSpPr>
          <p:nvPr>
            <p:ph type="sldNum" sz="quarter" idx="12"/>
          </p:nvPr>
        </p:nvSpPr>
        <p:spPr/>
        <p:txBody>
          <a:bodyPr/>
          <a:lstStyle>
            <a:lvl1pPr>
              <a:defRPr/>
            </a:lvl1pPr>
          </a:lstStyle>
          <a:p>
            <a:pPr>
              <a:defRPr/>
            </a:pPr>
            <a:fld id="{25F9B7AE-AA9D-43B8-90F5-124515EE50F4}" type="slidenum">
              <a:rPr lang="fr-FR"/>
              <a:pPr>
                <a:defRPr/>
              </a:pPr>
              <a:t>‹Nº›</a:t>
            </a:fld>
            <a:endParaRPr lang="fr-FR"/>
          </a:p>
        </p:txBody>
      </p:sp>
    </p:spTree>
    <p:extLst>
      <p:ext uri="{BB962C8B-B14F-4D97-AF65-F5344CB8AC3E}">
        <p14:creationId xmlns:p14="http://schemas.microsoft.com/office/powerpoint/2010/main" val="1099437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fr-FR"/>
              <a:t>15/02/2013</a:t>
            </a:r>
          </a:p>
        </p:txBody>
      </p:sp>
      <p:sp>
        <p:nvSpPr>
          <p:cNvPr id="3"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4" name="Espace réservé du numéro de diapositive 5"/>
          <p:cNvSpPr>
            <a:spLocks noGrp="1"/>
          </p:cNvSpPr>
          <p:nvPr>
            <p:ph type="sldNum" sz="quarter" idx="12"/>
          </p:nvPr>
        </p:nvSpPr>
        <p:spPr/>
        <p:txBody>
          <a:bodyPr/>
          <a:lstStyle>
            <a:lvl1pPr>
              <a:defRPr/>
            </a:lvl1pPr>
          </a:lstStyle>
          <a:p>
            <a:pPr>
              <a:defRPr/>
            </a:pPr>
            <a:fld id="{11C9EF05-1D20-4DC8-8F91-5D3C5EF9B05C}" type="slidenum">
              <a:rPr lang="fr-FR"/>
              <a:pPr>
                <a:defRPr/>
              </a:pPr>
              <a:t>‹Nº›</a:t>
            </a:fld>
            <a:endParaRPr lang="fr-FR"/>
          </a:p>
        </p:txBody>
      </p:sp>
    </p:spTree>
    <p:extLst>
      <p:ext uri="{BB962C8B-B14F-4D97-AF65-F5344CB8AC3E}">
        <p14:creationId xmlns:p14="http://schemas.microsoft.com/office/powerpoint/2010/main" val="1186153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50"/>
            <a:ext cx="4011083" cy="1162050"/>
          </a:xfrm>
        </p:spPr>
        <p:txBody>
          <a:bodyPr anchor="b"/>
          <a:lstStyle>
            <a:lvl1pPr algn="l">
              <a:defRPr sz="1995"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175"/>
            </a:lvl1pPr>
            <a:lvl2pPr>
              <a:defRPr sz="2721"/>
            </a:lvl2pPr>
            <a:lvl3pPr>
              <a:defRPr sz="2358"/>
            </a:lvl3pPr>
            <a:lvl4pPr>
              <a:defRPr sz="1995"/>
            </a:lvl4pPr>
            <a:lvl5pPr>
              <a:defRPr sz="1995"/>
            </a:lvl5pPr>
            <a:lvl6pPr>
              <a:defRPr sz="1995"/>
            </a:lvl6pPr>
            <a:lvl7pPr>
              <a:defRPr sz="1995"/>
            </a:lvl7pPr>
            <a:lvl8pPr>
              <a:defRPr sz="1995"/>
            </a:lvl8pPr>
            <a:lvl9pPr>
              <a:defRPr sz="199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2" y="1435101"/>
            <a:ext cx="4011083" cy="4691063"/>
          </a:xfrm>
        </p:spPr>
        <p:txBody>
          <a:bodyPr/>
          <a:lstStyle>
            <a:lvl1pPr marL="0" indent="0">
              <a:buNone/>
              <a:defRPr sz="1361"/>
            </a:lvl1pPr>
            <a:lvl2pPr marL="451545" indent="0">
              <a:buNone/>
              <a:defRPr sz="1179"/>
            </a:lvl2pPr>
            <a:lvl3pPr marL="903091" indent="0">
              <a:buNone/>
              <a:defRPr sz="998"/>
            </a:lvl3pPr>
            <a:lvl4pPr marL="1354636" indent="0">
              <a:buNone/>
              <a:defRPr sz="907"/>
            </a:lvl4pPr>
            <a:lvl5pPr marL="1806182" indent="0">
              <a:buNone/>
              <a:defRPr sz="907"/>
            </a:lvl5pPr>
            <a:lvl6pPr marL="2257727" indent="0">
              <a:buNone/>
              <a:defRPr sz="907"/>
            </a:lvl6pPr>
            <a:lvl7pPr marL="2709272" indent="0">
              <a:buNone/>
              <a:defRPr sz="907"/>
            </a:lvl7pPr>
            <a:lvl8pPr marL="3160819" indent="0">
              <a:buNone/>
              <a:defRPr sz="907"/>
            </a:lvl8pPr>
            <a:lvl9pPr marL="3612364" indent="0">
              <a:buNone/>
              <a:defRPr sz="907"/>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a:t>15/02/2013</a:t>
            </a:r>
          </a:p>
        </p:txBody>
      </p:sp>
      <p:sp>
        <p:nvSpPr>
          <p:cNvPr id="6"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7" name="Espace réservé du numéro de diapositive 5"/>
          <p:cNvSpPr>
            <a:spLocks noGrp="1"/>
          </p:cNvSpPr>
          <p:nvPr>
            <p:ph type="sldNum" sz="quarter" idx="12"/>
          </p:nvPr>
        </p:nvSpPr>
        <p:spPr/>
        <p:txBody>
          <a:bodyPr/>
          <a:lstStyle>
            <a:lvl1pPr>
              <a:defRPr/>
            </a:lvl1pPr>
          </a:lstStyle>
          <a:p>
            <a:pPr>
              <a:defRPr/>
            </a:pPr>
            <a:fld id="{C4B94232-A5EF-4CEC-9A34-64945D1CE5E6}" type="slidenum">
              <a:rPr lang="fr-FR"/>
              <a:pPr>
                <a:defRPr/>
              </a:pPr>
              <a:t>‹Nº›</a:t>
            </a:fld>
            <a:endParaRPr lang="fr-FR"/>
          </a:p>
        </p:txBody>
      </p:sp>
    </p:spTree>
    <p:extLst>
      <p:ext uri="{BB962C8B-B14F-4D97-AF65-F5344CB8AC3E}">
        <p14:creationId xmlns:p14="http://schemas.microsoft.com/office/powerpoint/2010/main" val="452411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1995"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175"/>
            </a:lvl1pPr>
            <a:lvl2pPr marL="451545" indent="0">
              <a:buNone/>
              <a:defRPr sz="2721"/>
            </a:lvl2pPr>
            <a:lvl3pPr marL="903091" indent="0">
              <a:buNone/>
              <a:defRPr sz="2358"/>
            </a:lvl3pPr>
            <a:lvl4pPr marL="1354636" indent="0">
              <a:buNone/>
              <a:defRPr sz="1995"/>
            </a:lvl4pPr>
            <a:lvl5pPr marL="1806182" indent="0">
              <a:buNone/>
              <a:defRPr sz="1995"/>
            </a:lvl5pPr>
            <a:lvl6pPr marL="2257727" indent="0">
              <a:buNone/>
              <a:defRPr sz="1995"/>
            </a:lvl6pPr>
            <a:lvl7pPr marL="2709272" indent="0">
              <a:buNone/>
              <a:defRPr sz="1995"/>
            </a:lvl7pPr>
            <a:lvl8pPr marL="3160819" indent="0">
              <a:buNone/>
              <a:defRPr sz="1995"/>
            </a:lvl8pPr>
            <a:lvl9pPr marL="3612364" indent="0">
              <a:buNone/>
              <a:defRPr sz="1995"/>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361"/>
            </a:lvl1pPr>
            <a:lvl2pPr marL="451545" indent="0">
              <a:buNone/>
              <a:defRPr sz="1179"/>
            </a:lvl2pPr>
            <a:lvl3pPr marL="903091" indent="0">
              <a:buNone/>
              <a:defRPr sz="998"/>
            </a:lvl3pPr>
            <a:lvl4pPr marL="1354636" indent="0">
              <a:buNone/>
              <a:defRPr sz="907"/>
            </a:lvl4pPr>
            <a:lvl5pPr marL="1806182" indent="0">
              <a:buNone/>
              <a:defRPr sz="907"/>
            </a:lvl5pPr>
            <a:lvl6pPr marL="2257727" indent="0">
              <a:buNone/>
              <a:defRPr sz="907"/>
            </a:lvl6pPr>
            <a:lvl7pPr marL="2709272" indent="0">
              <a:buNone/>
              <a:defRPr sz="907"/>
            </a:lvl7pPr>
            <a:lvl8pPr marL="3160819" indent="0">
              <a:buNone/>
              <a:defRPr sz="907"/>
            </a:lvl8pPr>
            <a:lvl9pPr marL="3612364" indent="0">
              <a:buNone/>
              <a:defRPr sz="907"/>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a:t>15/02/2013</a:t>
            </a:r>
          </a:p>
        </p:txBody>
      </p:sp>
      <p:sp>
        <p:nvSpPr>
          <p:cNvPr id="6"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7" name="Espace réservé du numéro de diapositive 5"/>
          <p:cNvSpPr>
            <a:spLocks noGrp="1"/>
          </p:cNvSpPr>
          <p:nvPr>
            <p:ph type="sldNum" sz="quarter" idx="12"/>
          </p:nvPr>
        </p:nvSpPr>
        <p:spPr/>
        <p:txBody>
          <a:bodyPr/>
          <a:lstStyle>
            <a:lvl1pPr>
              <a:defRPr/>
            </a:lvl1pPr>
          </a:lstStyle>
          <a:p>
            <a:pPr>
              <a:defRPr/>
            </a:pPr>
            <a:fld id="{EFCCBF55-46C5-4570-A775-0EB4F60292DE}" type="slidenum">
              <a:rPr lang="fr-FR"/>
              <a:pPr>
                <a:defRPr/>
              </a:pPr>
              <a:t>‹Nº›</a:t>
            </a:fld>
            <a:endParaRPr lang="fr-FR"/>
          </a:p>
        </p:txBody>
      </p:sp>
    </p:spTree>
    <p:extLst>
      <p:ext uri="{BB962C8B-B14F-4D97-AF65-F5344CB8AC3E}">
        <p14:creationId xmlns:p14="http://schemas.microsoft.com/office/powerpoint/2010/main" val="1776963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fr-FR"/>
              <a:t>15/02/2013</a:t>
            </a:r>
          </a:p>
        </p:txBody>
      </p:sp>
      <p:sp>
        <p:nvSpPr>
          <p:cNvPr id="5"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6" name="Espace réservé du numéro de diapositive 5"/>
          <p:cNvSpPr>
            <a:spLocks noGrp="1"/>
          </p:cNvSpPr>
          <p:nvPr>
            <p:ph type="sldNum" sz="quarter" idx="12"/>
          </p:nvPr>
        </p:nvSpPr>
        <p:spPr/>
        <p:txBody>
          <a:bodyPr/>
          <a:lstStyle>
            <a:lvl1pPr>
              <a:defRPr/>
            </a:lvl1pPr>
          </a:lstStyle>
          <a:p>
            <a:pPr>
              <a:defRPr/>
            </a:pPr>
            <a:fld id="{3DB32DE1-40C9-40C8-8D00-7A08E0759CCC}" type="slidenum">
              <a:rPr lang="fr-FR"/>
              <a:pPr>
                <a:defRPr/>
              </a:pPr>
              <a:t>‹Nº›</a:t>
            </a:fld>
            <a:endParaRPr lang="fr-FR"/>
          </a:p>
        </p:txBody>
      </p:sp>
    </p:spTree>
    <p:extLst>
      <p:ext uri="{BB962C8B-B14F-4D97-AF65-F5344CB8AC3E}">
        <p14:creationId xmlns:p14="http://schemas.microsoft.com/office/powerpoint/2010/main" val="1856515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1" y="274641"/>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41"/>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fr-FR"/>
              <a:t>15/02/2013</a:t>
            </a:r>
          </a:p>
        </p:txBody>
      </p:sp>
      <p:sp>
        <p:nvSpPr>
          <p:cNvPr id="5" name="Espace réservé du pied de page 4"/>
          <p:cNvSpPr>
            <a:spLocks noGrp="1"/>
          </p:cNvSpPr>
          <p:nvPr>
            <p:ph type="ftr" sz="quarter" idx="11"/>
          </p:nvPr>
        </p:nvSpPr>
        <p:spPr/>
        <p:txBody>
          <a:bodyPr/>
          <a:lstStyle>
            <a:lvl1pPr>
              <a:defRPr/>
            </a:lvl1pPr>
          </a:lstStyle>
          <a:p>
            <a:pPr>
              <a:defRPr/>
            </a:pPr>
            <a:r>
              <a:rPr lang="fr-FR"/>
              <a:t>Février 2013</a:t>
            </a:r>
          </a:p>
        </p:txBody>
      </p:sp>
      <p:sp>
        <p:nvSpPr>
          <p:cNvPr id="6" name="Espace réservé du numéro de diapositive 5"/>
          <p:cNvSpPr>
            <a:spLocks noGrp="1"/>
          </p:cNvSpPr>
          <p:nvPr>
            <p:ph type="sldNum" sz="quarter" idx="12"/>
          </p:nvPr>
        </p:nvSpPr>
        <p:spPr/>
        <p:txBody>
          <a:bodyPr/>
          <a:lstStyle>
            <a:lvl1pPr>
              <a:defRPr/>
            </a:lvl1pPr>
          </a:lstStyle>
          <a:p>
            <a:pPr>
              <a:defRPr/>
            </a:pPr>
            <a:fld id="{96B3A9F8-D14E-45C8-BF65-08FBF52A9C78}" type="slidenum">
              <a:rPr lang="fr-FR"/>
              <a:pPr>
                <a:defRPr/>
              </a:pPr>
              <a:t>‹Nº›</a:t>
            </a:fld>
            <a:endParaRPr lang="fr-FR"/>
          </a:p>
        </p:txBody>
      </p:sp>
    </p:spTree>
    <p:extLst>
      <p:ext uri="{BB962C8B-B14F-4D97-AF65-F5344CB8AC3E}">
        <p14:creationId xmlns:p14="http://schemas.microsoft.com/office/powerpoint/2010/main" val="2091898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11/16/2019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B05B6A4-BE64-4CD6-9A1C-02691074CA5B}" type="datetime5">
              <a:rPr lang="en-US" smtClean="0"/>
              <a:t>16-Nov-19</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E50DEB3-00C6-4B15-95D3-20297EEC9831}" type="slidenum">
              <a:rPr lang="en-US" smtClean="0"/>
              <a:pPr/>
              <a:t>‹Nº›</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264523411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5DF23-FAB1-41DE-A766-484A546F2E9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9A3C4B64-2DA1-458C-987A-1531E540E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C33807D-7898-4384-B626-56205EE6E2A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F44644-5947-488B-AD2C-AD526236F2B7}" type="datetimeFigureOut">
              <a:rPr lang="fr-FR" smtClean="0"/>
              <a:t>16/11/2019</a:t>
            </a:fld>
            <a:endParaRPr lang="fr-FR"/>
          </a:p>
        </p:txBody>
      </p:sp>
      <p:sp>
        <p:nvSpPr>
          <p:cNvPr id="5" name="Footer Placeholder 4">
            <a:extLst>
              <a:ext uri="{FF2B5EF4-FFF2-40B4-BE49-F238E27FC236}">
                <a16:creationId xmlns:a16="http://schemas.microsoft.com/office/drawing/2014/main" id="{B9D22547-3848-4CD5-9EBD-9A346B16463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2536A9F8-4891-4FC3-A95D-0DE92135C74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CC8F6E-83B7-46DC-84E6-3B3AA01D6B32}" type="slidenum">
              <a:rPr lang="fr-FR" smtClean="0"/>
              <a:t>‹Nº›</a:t>
            </a:fld>
            <a:endParaRPr lang="fr-FR"/>
          </a:p>
        </p:txBody>
      </p:sp>
    </p:spTree>
    <p:extLst>
      <p:ext uri="{BB962C8B-B14F-4D97-AF65-F5344CB8AC3E}">
        <p14:creationId xmlns:p14="http://schemas.microsoft.com/office/powerpoint/2010/main" val="3694884721"/>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9D9D9">
            <a:alpha val="39999"/>
          </a:srgbClr>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963" y="275012"/>
            <a:ext cx="10972076" cy="114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569" tIns="49785" rIns="99569" bIns="49785" numCol="1" anchor="ctr" anchorCtr="0" compatLnSpc="1">
            <a:prstTxWarp prst="textNoShape">
              <a:avLst/>
            </a:prstTxWarp>
          </a:bodyPr>
          <a:lstStyle/>
          <a:p>
            <a:pPr lvl="0"/>
            <a:r>
              <a:rPr lang="fr-FR" altLang="fr-FR"/>
              <a:t>Cliquez pour modifier le style du titre</a:t>
            </a:r>
          </a:p>
        </p:txBody>
      </p:sp>
      <p:sp>
        <p:nvSpPr>
          <p:cNvPr id="1027" name="Espace réservé du texte 2"/>
          <p:cNvSpPr>
            <a:spLocks noGrp="1"/>
          </p:cNvSpPr>
          <p:nvPr>
            <p:ph type="body" idx="1"/>
          </p:nvPr>
        </p:nvSpPr>
        <p:spPr bwMode="auto">
          <a:xfrm>
            <a:off x="609963" y="1599673"/>
            <a:ext cx="10972076" cy="452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569" tIns="49785" rIns="99569" bIns="49785"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609962" y="6356933"/>
            <a:ext cx="2845283" cy="364281"/>
          </a:xfrm>
          <a:prstGeom prst="rect">
            <a:avLst/>
          </a:prstGeom>
        </p:spPr>
        <p:txBody>
          <a:bodyPr vert="horz" lIns="99569" tIns="49785" rIns="99569" bIns="49785" rtlCol="0" anchor="ctr"/>
          <a:lstStyle>
            <a:lvl1pPr algn="l" fontAlgn="auto">
              <a:spcBef>
                <a:spcPts val="0"/>
              </a:spcBef>
              <a:spcAft>
                <a:spcPts val="0"/>
              </a:spcAft>
              <a:defRPr sz="1179">
                <a:solidFill>
                  <a:schemeClr val="tx1">
                    <a:tint val="75000"/>
                  </a:schemeClr>
                </a:solidFill>
                <a:latin typeface="+mn-lt"/>
                <a:cs typeface="+mn-cs"/>
              </a:defRPr>
            </a:lvl1pPr>
          </a:lstStyle>
          <a:p>
            <a:pPr>
              <a:defRPr/>
            </a:pPr>
            <a:r>
              <a:rPr lang="fr-FR"/>
              <a:t>15/02/2013</a:t>
            </a:r>
          </a:p>
        </p:txBody>
      </p:sp>
      <p:sp>
        <p:nvSpPr>
          <p:cNvPr id="5" name="Espace réservé du pied de page 4"/>
          <p:cNvSpPr>
            <a:spLocks noGrp="1"/>
          </p:cNvSpPr>
          <p:nvPr>
            <p:ph type="ftr" sz="quarter" idx="3"/>
          </p:nvPr>
        </p:nvSpPr>
        <p:spPr>
          <a:xfrm>
            <a:off x="4164757" y="6356933"/>
            <a:ext cx="3862489" cy="364281"/>
          </a:xfrm>
          <a:prstGeom prst="rect">
            <a:avLst/>
          </a:prstGeom>
        </p:spPr>
        <p:txBody>
          <a:bodyPr vert="horz" lIns="99569" tIns="49785" rIns="99569" bIns="49785" rtlCol="0" anchor="ctr"/>
          <a:lstStyle>
            <a:lvl1pPr algn="ctr" fontAlgn="auto">
              <a:spcBef>
                <a:spcPts val="0"/>
              </a:spcBef>
              <a:spcAft>
                <a:spcPts val="0"/>
              </a:spcAft>
              <a:defRPr sz="1179">
                <a:solidFill>
                  <a:schemeClr val="tx1">
                    <a:tint val="75000"/>
                  </a:schemeClr>
                </a:solidFill>
                <a:latin typeface="+mn-lt"/>
                <a:cs typeface="+mn-cs"/>
              </a:defRPr>
            </a:lvl1pPr>
          </a:lstStyle>
          <a:p>
            <a:pPr>
              <a:defRPr/>
            </a:pPr>
            <a:r>
              <a:rPr lang="fr-FR"/>
              <a:t>Février 2013</a:t>
            </a:r>
          </a:p>
        </p:txBody>
      </p:sp>
      <p:sp>
        <p:nvSpPr>
          <p:cNvPr id="6" name="Espace réservé du numéro de diapositive 5"/>
          <p:cNvSpPr>
            <a:spLocks noGrp="1"/>
          </p:cNvSpPr>
          <p:nvPr>
            <p:ph type="sldNum" sz="quarter" idx="4"/>
          </p:nvPr>
        </p:nvSpPr>
        <p:spPr>
          <a:xfrm>
            <a:off x="8736756" y="6356933"/>
            <a:ext cx="2845283" cy="364281"/>
          </a:xfrm>
          <a:prstGeom prst="rect">
            <a:avLst/>
          </a:prstGeom>
        </p:spPr>
        <p:txBody>
          <a:bodyPr vert="horz" lIns="99569" tIns="49785" rIns="99569" bIns="49785" rtlCol="0" anchor="ctr"/>
          <a:lstStyle>
            <a:lvl1pPr algn="r" fontAlgn="auto">
              <a:spcBef>
                <a:spcPts val="0"/>
              </a:spcBef>
              <a:spcAft>
                <a:spcPts val="0"/>
              </a:spcAft>
              <a:defRPr sz="1179">
                <a:solidFill>
                  <a:schemeClr val="tx1">
                    <a:tint val="75000"/>
                  </a:schemeClr>
                </a:solidFill>
                <a:latin typeface="+mn-lt"/>
                <a:cs typeface="+mn-cs"/>
              </a:defRPr>
            </a:lvl1pPr>
          </a:lstStyle>
          <a:p>
            <a:pPr>
              <a:defRPr/>
            </a:pPr>
            <a:fld id="{9CDB6602-7A46-4944-A613-3E64DA5F203C}" type="slidenum">
              <a:rPr lang="fr-FR"/>
              <a:pPr>
                <a:defRPr/>
              </a:pPr>
              <a:t>‹Nº›</a:t>
            </a:fld>
            <a:endParaRPr lang="fr-FR"/>
          </a:p>
        </p:txBody>
      </p:sp>
    </p:spTree>
    <p:extLst>
      <p:ext uri="{BB962C8B-B14F-4D97-AF65-F5344CB8AC3E}">
        <p14:creationId xmlns:p14="http://schemas.microsoft.com/office/powerpoint/2010/main" val="142016288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ctr" rtl="0" eaLnBrk="0" fontAlgn="base" hangingPunct="0">
        <a:spcBef>
          <a:spcPct val="0"/>
        </a:spcBef>
        <a:spcAft>
          <a:spcPct val="0"/>
        </a:spcAft>
        <a:defRPr sz="4354" kern="1200">
          <a:solidFill>
            <a:schemeClr val="tx1"/>
          </a:solidFill>
          <a:latin typeface="+mj-lt"/>
          <a:ea typeface="+mj-ea"/>
          <a:cs typeface="+mj-cs"/>
        </a:defRPr>
      </a:lvl1pPr>
      <a:lvl2pPr algn="ctr" rtl="0" eaLnBrk="0" fontAlgn="base" hangingPunct="0">
        <a:spcBef>
          <a:spcPct val="0"/>
        </a:spcBef>
        <a:spcAft>
          <a:spcPct val="0"/>
        </a:spcAft>
        <a:defRPr sz="4354">
          <a:solidFill>
            <a:schemeClr val="tx1"/>
          </a:solidFill>
          <a:latin typeface="Calibri" pitchFamily="34" charset="0"/>
        </a:defRPr>
      </a:lvl2pPr>
      <a:lvl3pPr algn="ctr" rtl="0" eaLnBrk="0" fontAlgn="base" hangingPunct="0">
        <a:spcBef>
          <a:spcPct val="0"/>
        </a:spcBef>
        <a:spcAft>
          <a:spcPct val="0"/>
        </a:spcAft>
        <a:defRPr sz="4354">
          <a:solidFill>
            <a:schemeClr val="tx1"/>
          </a:solidFill>
          <a:latin typeface="Calibri" pitchFamily="34" charset="0"/>
        </a:defRPr>
      </a:lvl3pPr>
      <a:lvl4pPr algn="ctr" rtl="0" eaLnBrk="0" fontAlgn="base" hangingPunct="0">
        <a:spcBef>
          <a:spcPct val="0"/>
        </a:spcBef>
        <a:spcAft>
          <a:spcPct val="0"/>
        </a:spcAft>
        <a:defRPr sz="4354">
          <a:solidFill>
            <a:schemeClr val="tx1"/>
          </a:solidFill>
          <a:latin typeface="Calibri" pitchFamily="34" charset="0"/>
        </a:defRPr>
      </a:lvl4pPr>
      <a:lvl5pPr algn="ctr" rtl="0" eaLnBrk="0" fontAlgn="base" hangingPunct="0">
        <a:spcBef>
          <a:spcPct val="0"/>
        </a:spcBef>
        <a:spcAft>
          <a:spcPct val="0"/>
        </a:spcAft>
        <a:defRPr sz="4354">
          <a:solidFill>
            <a:schemeClr val="tx1"/>
          </a:solidFill>
          <a:latin typeface="Calibri" pitchFamily="34" charset="0"/>
        </a:defRPr>
      </a:lvl5pPr>
      <a:lvl6pPr marL="451545" algn="ctr" rtl="0" fontAlgn="base">
        <a:spcBef>
          <a:spcPct val="0"/>
        </a:spcBef>
        <a:spcAft>
          <a:spcPct val="0"/>
        </a:spcAft>
        <a:defRPr sz="4354">
          <a:solidFill>
            <a:schemeClr val="tx1"/>
          </a:solidFill>
          <a:latin typeface="Calibri" pitchFamily="34" charset="0"/>
        </a:defRPr>
      </a:lvl6pPr>
      <a:lvl7pPr marL="903091" algn="ctr" rtl="0" fontAlgn="base">
        <a:spcBef>
          <a:spcPct val="0"/>
        </a:spcBef>
        <a:spcAft>
          <a:spcPct val="0"/>
        </a:spcAft>
        <a:defRPr sz="4354">
          <a:solidFill>
            <a:schemeClr val="tx1"/>
          </a:solidFill>
          <a:latin typeface="Calibri" pitchFamily="34" charset="0"/>
        </a:defRPr>
      </a:lvl7pPr>
      <a:lvl8pPr marL="1354636" algn="ctr" rtl="0" fontAlgn="base">
        <a:spcBef>
          <a:spcPct val="0"/>
        </a:spcBef>
        <a:spcAft>
          <a:spcPct val="0"/>
        </a:spcAft>
        <a:defRPr sz="4354">
          <a:solidFill>
            <a:schemeClr val="tx1"/>
          </a:solidFill>
          <a:latin typeface="Calibri" pitchFamily="34" charset="0"/>
        </a:defRPr>
      </a:lvl8pPr>
      <a:lvl9pPr marL="1806182" algn="ctr" rtl="0" fontAlgn="base">
        <a:spcBef>
          <a:spcPct val="0"/>
        </a:spcBef>
        <a:spcAft>
          <a:spcPct val="0"/>
        </a:spcAft>
        <a:defRPr sz="4354">
          <a:solidFill>
            <a:schemeClr val="tx1"/>
          </a:solidFill>
          <a:latin typeface="Calibri" pitchFamily="34" charset="0"/>
        </a:defRPr>
      </a:lvl9pPr>
    </p:titleStyle>
    <p:bodyStyle>
      <a:lvl1pPr marL="338368" indent="-338368" algn="l" rtl="0" eaLnBrk="0" fontAlgn="base" hangingPunct="0">
        <a:spcBef>
          <a:spcPct val="20000"/>
        </a:spcBef>
        <a:spcAft>
          <a:spcPct val="0"/>
        </a:spcAft>
        <a:buFont typeface="Arial" pitchFamily="34" charset="0"/>
        <a:buChar char="•"/>
        <a:defRPr sz="3175" kern="1200">
          <a:solidFill>
            <a:schemeClr val="tx1"/>
          </a:solidFill>
          <a:latin typeface="+mn-lt"/>
          <a:ea typeface="+mn-ea"/>
          <a:cs typeface="+mn-cs"/>
        </a:defRPr>
      </a:lvl1pPr>
      <a:lvl2pPr marL="732890" indent="-282213" algn="l" rtl="0" eaLnBrk="0" fontAlgn="base" hangingPunct="0">
        <a:spcBef>
          <a:spcPct val="20000"/>
        </a:spcBef>
        <a:spcAft>
          <a:spcPct val="0"/>
        </a:spcAft>
        <a:buFont typeface="Arial" pitchFamily="34" charset="0"/>
        <a:buChar char="–"/>
        <a:defRPr sz="2721" kern="1200">
          <a:solidFill>
            <a:schemeClr val="tx1"/>
          </a:solidFill>
          <a:latin typeface="+mn-lt"/>
          <a:ea typeface="+mn-ea"/>
          <a:cs typeface="+mn-cs"/>
        </a:defRPr>
      </a:lvl2pPr>
      <a:lvl3pPr marL="1128852" indent="-224619" algn="l" rtl="0" eaLnBrk="0" fontAlgn="base" hangingPunct="0">
        <a:spcBef>
          <a:spcPct val="20000"/>
        </a:spcBef>
        <a:spcAft>
          <a:spcPct val="0"/>
        </a:spcAft>
        <a:buFont typeface="Arial" pitchFamily="34" charset="0"/>
        <a:buChar char="•"/>
        <a:defRPr sz="2358" kern="1200">
          <a:solidFill>
            <a:schemeClr val="tx1"/>
          </a:solidFill>
          <a:latin typeface="+mn-lt"/>
          <a:ea typeface="+mn-ea"/>
          <a:cs typeface="+mn-cs"/>
        </a:defRPr>
      </a:lvl3pPr>
      <a:lvl4pPr marL="1579530" indent="-224619" algn="l" rtl="0" eaLnBrk="0" fontAlgn="base" hangingPunct="0">
        <a:spcBef>
          <a:spcPct val="20000"/>
        </a:spcBef>
        <a:spcAft>
          <a:spcPct val="0"/>
        </a:spcAft>
        <a:buFont typeface="Arial" pitchFamily="34" charset="0"/>
        <a:buChar char="–"/>
        <a:defRPr sz="1995" kern="1200">
          <a:solidFill>
            <a:schemeClr val="tx1"/>
          </a:solidFill>
          <a:latin typeface="+mn-lt"/>
          <a:ea typeface="+mn-ea"/>
          <a:cs typeface="+mn-cs"/>
        </a:defRPr>
      </a:lvl4pPr>
      <a:lvl5pPr marL="2031646" indent="-224619" algn="l" rtl="0" eaLnBrk="0" fontAlgn="base" hangingPunct="0">
        <a:spcBef>
          <a:spcPct val="20000"/>
        </a:spcBef>
        <a:spcAft>
          <a:spcPct val="0"/>
        </a:spcAft>
        <a:buFont typeface="Arial" pitchFamily="34" charset="0"/>
        <a:buChar char="»"/>
        <a:defRPr sz="1995" kern="1200">
          <a:solidFill>
            <a:schemeClr val="tx1"/>
          </a:solidFill>
          <a:latin typeface="+mn-lt"/>
          <a:ea typeface="+mn-ea"/>
          <a:cs typeface="+mn-cs"/>
        </a:defRPr>
      </a:lvl5pPr>
      <a:lvl6pPr marL="2483500" indent="-225773" algn="l" defTabSz="903091" rtl="0" eaLnBrk="1" latinLnBrk="0" hangingPunct="1">
        <a:spcBef>
          <a:spcPct val="20000"/>
        </a:spcBef>
        <a:buFont typeface="Arial" pitchFamily="34" charset="0"/>
        <a:buChar char="•"/>
        <a:defRPr sz="1995" kern="1200">
          <a:solidFill>
            <a:schemeClr val="tx1"/>
          </a:solidFill>
          <a:latin typeface="+mn-lt"/>
          <a:ea typeface="+mn-ea"/>
          <a:cs typeface="+mn-cs"/>
        </a:defRPr>
      </a:lvl6pPr>
      <a:lvl7pPr marL="2935046" indent="-225773" algn="l" defTabSz="903091" rtl="0" eaLnBrk="1" latinLnBrk="0" hangingPunct="1">
        <a:spcBef>
          <a:spcPct val="20000"/>
        </a:spcBef>
        <a:buFont typeface="Arial" pitchFamily="34" charset="0"/>
        <a:buChar char="•"/>
        <a:defRPr sz="1995" kern="1200">
          <a:solidFill>
            <a:schemeClr val="tx1"/>
          </a:solidFill>
          <a:latin typeface="+mn-lt"/>
          <a:ea typeface="+mn-ea"/>
          <a:cs typeface="+mn-cs"/>
        </a:defRPr>
      </a:lvl7pPr>
      <a:lvl8pPr marL="3386591" indent="-225773" algn="l" defTabSz="903091" rtl="0" eaLnBrk="1" latinLnBrk="0" hangingPunct="1">
        <a:spcBef>
          <a:spcPct val="20000"/>
        </a:spcBef>
        <a:buFont typeface="Arial" pitchFamily="34" charset="0"/>
        <a:buChar char="•"/>
        <a:defRPr sz="1995" kern="1200">
          <a:solidFill>
            <a:schemeClr val="tx1"/>
          </a:solidFill>
          <a:latin typeface="+mn-lt"/>
          <a:ea typeface="+mn-ea"/>
          <a:cs typeface="+mn-cs"/>
        </a:defRPr>
      </a:lvl8pPr>
      <a:lvl9pPr marL="3838136" indent="-225773" algn="l" defTabSz="903091" rtl="0" eaLnBrk="1" latinLnBrk="0" hangingPunct="1">
        <a:spcBef>
          <a:spcPct val="20000"/>
        </a:spcBef>
        <a:buFont typeface="Arial" pitchFamily="34" charset="0"/>
        <a:buChar char="•"/>
        <a:defRPr sz="1995" kern="1200">
          <a:solidFill>
            <a:schemeClr val="tx1"/>
          </a:solidFill>
          <a:latin typeface="+mn-lt"/>
          <a:ea typeface="+mn-ea"/>
          <a:cs typeface="+mn-cs"/>
        </a:defRPr>
      </a:lvl9pPr>
    </p:bodyStyle>
    <p:otherStyle>
      <a:defPPr>
        <a:defRPr lang="fr-FR"/>
      </a:defPPr>
      <a:lvl1pPr marL="0" algn="l" defTabSz="903091" rtl="0" eaLnBrk="1" latinLnBrk="0" hangingPunct="1">
        <a:defRPr sz="1814" kern="1200">
          <a:solidFill>
            <a:schemeClr val="tx1"/>
          </a:solidFill>
          <a:latin typeface="+mn-lt"/>
          <a:ea typeface="+mn-ea"/>
          <a:cs typeface="+mn-cs"/>
        </a:defRPr>
      </a:lvl1pPr>
      <a:lvl2pPr marL="451545" algn="l" defTabSz="903091" rtl="0" eaLnBrk="1" latinLnBrk="0" hangingPunct="1">
        <a:defRPr sz="1814" kern="1200">
          <a:solidFill>
            <a:schemeClr val="tx1"/>
          </a:solidFill>
          <a:latin typeface="+mn-lt"/>
          <a:ea typeface="+mn-ea"/>
          <a:cs typeface="+mn-cs"/>
        </a:defRPr>
      </a:lvl2pPr>
      <a:lvl3pPr marL="903091" algn="l" defTabSz="903091" rtl="0" eaLnBrk="1" latinLnBrk="0" hangingPunct="1">
        <a:defRPr sz="1814" kern="1200">
          <a:solidFill>
            <a:schemeClr val="tx1"/>
          </a:solidFill>
          <a:latin typeface="+mn-lt"/>
          <a:ea typeface="+mn-ea"/>
          <a:cs typeface="+mn-cs"/>
        </a:defRPr>
      </a:lvl3pPr>
      <a:lvl4pPr marL="1354636" algn="l" defTabSz="903091" rtl="0" eaLnBrk="1" latinLnBrk="0" hangingPunct="1">
        <a:defRPr sz="1814" kern="1200">
          <a:solidFill>
            <a:schemeClr val="tx1"/>
          </a:solidFill>
          <a:latin typeface="+mn-lt"/>
          <a:ea typeface="+mn-ea"/>
          <a:cs typeface="+mn-cs"/>
        </a:defRPr>
      </a:lvl4pPr>
      <a:lvl5pPr marL="1806182" algn="l" defTabSz="903091" rtl="0" eaLnBrk="1" latinLnBrk="0" hangingPunct="1">
        <a:defRPr sz="1814" kern="1200">
          <a:solidFill>
            <a:schemeClr val="tx1"/>
          </a:solidFill>
          <a:latin typeface="+mn-lt"/>
          <a:ea typeface="+mn-ea"/>
          <a:cs typeface="+mn-cs"/>
        </a:defRPr>
      </a:lvl5pPr>
      <a:lvl6pPr marL="2257727" algn="l" defTabSz="903091" rtl="0" eaLnBrk="1" latinLnBrk="0" hangingPunct="1">
        <a:defRPr sz="1814" kern="1200">
          <a:solidFill>
            <a:schemeClr val="tx1"/>
          </a:solidFill>
          <a:latin typeface="+mn-lt"/>
          <a:ea typeface="+mn-ea"/>
          <a:cs typeface="+mn-cs"/>
        </a:defRPr>
      </a:lvl6pPr>
      <a:lvl7pPr marL="2709272" algn="l" defTabSz="903091" rtl="0" eaLnBrk="1" latinLnBrk="0" hangingPunct="1">
        <a:defRPr sz="1814" kern="1200">
          <a:solidFill>
            <a:schemeClr val="tx1"/>
          </a:solidFill>
          <a:latin typeface="+mn-lt"/>
          <a:ea typeface="+mn-ea"/>
          <a:cs typeface="+mn-cs"/>
        </a:defRPr>
      </a:lvl7pPr>
      <a:lvl8pPr marL="3160819" algn="l" defTabSz="903091" rtl="0" eaLnBrk="1" latinLnBrk="0" hangingPunct="1">
        <a:defRPr sz="1814" kern="1200">
          <a:solidFill>
            <a:schemeClr val="tx1"/>
          </a:solidFill>
          <a:latin typeface="+mn-lt"/>
          <a:ea typeface="+mn-ea"/>
          <a:cs typeface="+mn-cs"/>
        </a:defRPr>
      </a:lvl8pPr>
      <a:lvl9pPr marL="3612364" algn="l" defTabSz="903091" rtl="0" eaLnBrk="1" latinLnBrk="0" hangingPunct="1">
        <a:defRPr sz="18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comments" Target="../comments/comment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mailto:aottp.symposium@iccat.in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48.emf"/><Relationship Id="rId5" Type="http://schemas.openxmlformats.org/officeDocument/2006/relationships/image" Target="../media/image47.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51.pn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1F87-0C2C-43AC-819E-85069A3BA728}"/>
              </a:ext>
            </a:extLst>
          </p:cNvPr>
          <p:cNvSpPr>
            <a:spLocks noGrp="1"/>
          </p:cNvSpPr>
          <p:nvPr>
            <p:ph type="ctrTitle"/>
          </p:nvPr>
        </p:nvSpPr>
        <p:spPr>
          <a:xfrm>
            <a:off x="2032196" y="1464893"/>
            <a:ext cx="8915399" cy="1224556"/>
          </a:xfrm>
        </p:spPr>
        <p:txBody>
          <a:bodyPr/>
          <a:lstStyle/>
          <a:p>
            <a:pPr algn="ctr"/>
            <a:r>
              <a:rPr lang="en-CA" dirty="0"/>
              <a:t>SCRS Report 2019</a:t>
            </a:r>
          </a:p>
        </p:txBody>
      </p:sp>
      <p:sp>
        <p:nvSpPr>
          <p:cNvPr id="3" name="Subtitle 2">
            <a:extLst>
              <a:ext uri="{FF2B5EF4-FFF2-40B4-BE49-F238E27FC236}">
                <a16:creationId xmlns:a16="http://schemas.microsoft.com/office/drawing/2014/main" id="{DE73C79F-F6A3-4101-AB52-DF81AFF9E96C}"/>
              </a:ext>
            </a:extLst>
          </p:cNvPr>
          <p:cNvSpPr>
            <a:spLocks noGrp="1"/>
          </p:cNvSpPr>
          <p:nvPr>
            <p:ph type="subTitle" idx="1"/>
          </p:nvPr>
        </p:nvSpPr>
        <p:spPr>
          <a:xfrm>
            <a:off x="3504481" y="2754694"/>
            <a:ext cx="6159471" cy="1126283"/>
          </a:xfrm>
        </p:spPr>
        <p:txBody>
          <a:bodyPr>
            <a:normAutofit/>
          </a:bodyPr>
          <a:lstStyle/>
          <a:p>
            <a:r>
              <a:rPr lang="en-CA" sz="4000" b="1" dirty="0">
                <a:solidFill>
                  <a:schemeClr val="tx1"/>
                </a:solidFill>
              </a:rPr>
              <a:t>Panel 1-  Tropical Tunas</a:t>
            </a:r>
          </a:p>
        </p:txBody>
      </p:sp>
      <p:pic>
        <p:nvPicPr>
          <p:cNvPr id="4" name="Picture 2" descr="img03">
            <a:extLst>
              <a:ext uri="{FF2B5EF4-FFF2-40B4-BE49-F238E27FC236}">
                <a16:creationId xmlns:a16="http://schemas.microsoft.com/office/drawing/2014/main" id="{7D757682-C0A7-4638-B4E0-1352B5D03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1" y="0"/>
            <a:ext cx="12218811" cy="166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7A274D0-F489-44D2-A299-04D14DACE54F}"/>
              </a:ext>
            </a:extLst>
          </p:cNvPr>
          <p:cNvPicPr>
            <a:picLocks noChangeAspect="1"/>
          </p:cNvPicPr>
          <p:nvPr/>
        </p:nvPicPr>
        <p:blipFill>
          <a:blip r:embed="rId3"/>
          <a:stretch>
            <a:fillRect/>
          </a:stretch>
        </p:blipFill>
        <p:spPr>
          <a:xfrm>
            <a:off x="0" y="3970751"/>
            <a:ext cx="4271169" cy="2887249"/>
          </a:xfrm>
          <a:prstGeom prst="rect">
            <a:avLst/>
          </a:prstGeom>
        </p:spPr>
      </p:pic>
      <p:pic>
        <p:nvPicPr>
          <p:cNvPr id="6" name="Picture 5">
            <a:extLst>
              <a:ext uri="{FF2B5EF4-FFF2-40B4-BE49-F238E27FC236}">
                <a16:creationId xmlns:a16="http://schemas.microsoft.com/office/drawing/2014/main" id="{53908FBF-61F4-47AB-B6E1-609BF88ACDF3}"/>
              </a:ext>
            </a:extLst>
          </p:cNvPr>
          <p:cNvPicPr>
            <a:picLocks noChangeAspect="1"/>
          </p:cNvPicPr>
          <p:nvPr/>
        </p:nvPicPr>
        <p:blipFill>
          <a:blip r:embed="rId4"/>
          <a:stretch>
            <a:fillRect/>
          </a:stretch>
        </p:blipFill>
        <p:spPr>
          <a:xfrm>
            <a:off x="4258872" y="3958225"/>
            <a:ext cx="4196196" cy="2899775"/>
          </a:xfrm>
          <a:prstGeom prst="rect">
            <a:avLst/>
          </a:prstGeom>
        </p:spPr>
      </p:pic>
      <p:pic>
        <p:nvPicPr>
          <p:cNvPr id="7" name="Picture 6">
            <a:extLst>
              <a:ext uri="{FF2B5EF4-FFF2-40B4-BE49-F238E27FC236}">
                <a16:creationId xmlns:a16="http://schemas.microsoft.com/office/drawing/2014/main" id="{D429A5D4-48F3-4F88-BF5C-1A25A6BB93E6}"/>
              </a:ext>
            </a:extLst>
          </p:cNvPr>
          <p:cNvPicPr>
            <a:picLocks noChangeAspect="1"/>
          </p:cNvPicPr>
          <p:nvPr/>
        </p:nvPicPr>
        <p:blipFill>
          <a:blip r:embed="rId5"/>
          <a:stretch>
            <a:fillRect/>
          </a:stretch>
        </p:blipFill>
        <p:spPr>
          <a:xfrm>
            <a:off x="8401050" y="3957637"/>
            <a:ext cx="3790950" cy="2900363"/>
          </a:xfrm>
          <a:prstGeom prst="rect">
            <a:avLst/>
          </a:prstGeom>
        </p:spPr>
      </p:pic>
      <p:sp>
        <p:nvSpPr>
          <p:cNvPr id="8" name="TextBox 7">
            <a:extLst>
              <a:ext uri="{FF2B5EF4-FFF2-40B4-BE49-F238E27FC236}">
                <a16:creationId xmlns:a16="http://schemas.microsoft.com/office/drawing/2014/main" id="{48FD122B-BB78-47E1-9AA5-42C108BF7401}"/>
              </a:ext>
            </a:extLst>
          </p:cNvPr>
          <p:cNvSpPr txBox="1"/>
          <p:nvPr/>
        </p:nvSpPr>
        <p:spPr>
          <a:xfrm>
            <a:off x="92510" y="6318598"/>
            <a:ext cx="1891430" cy="369332"/>
          </a:xfrm>
          <a:prstGeom prst="rect">
            <a:avLst/>
          </a:prstGeom>
          <a:noFill/>
        </p:spPr>
        <p:txBody>
          <a:bodyPr wrap="square" rtlCol="0">
            <a:spAutoFit/>
          </a:bodyPr>
          <a:lstStyle/>
          <a:p>
            <a:r>
              <a:rPr lang="en-CA" dirty="0">
                <a:solidFill>
                  <a:schemeClr val="bg1"/>
                </a:solidFill>
              </a:rPr>
              <a:t>Bigeye</a:t>
            </a:r>
          </a:p>
        </p:txBody>
      </p:sp>
      <p:sp>
        <p:nvSpPr>
          <p:cNvPr id="9" name="TextBox 8">
            <a:extLst>
              <a:ext uri="{FF2B5EF4-FFF2-40B4-BE49-F238E27FC236}">
                <a16:creationId xmlns:a16="http://schemas.microsoft.com/office/drawing/2014/main" id="{34A248CD-201E-4258-B3D9-47127F4D4E6D}"/>
              </a:ext>
            </a:extLst>
          </p:cNvPr>
          <p:cNvSpPr txBox="1"/>
          <p:nvPr/>
        </p:nvSpPr>
        <p:spPr>
          <a:xfrm>
            <a:off x="4362450" y="6372225"/>
            <a:ext cx="1543050" cy="369332"/>
          </a:xfrm>
          <a:prstGeom prst="rect">
            <a:avLst/>
          </a:prstGeom>
          <a:noFill/>
        </p:spPr>
        <p:txBody>
          <a:bodyPr wrap="square" rtlCol="0">
            <a:spAutoFit/>
          </a:bodyPr>
          <a:lstStyle/>
          <a:p>
            <a:r>
              <a:rPr lang="en-CA" dirty="0">
                <a:solidFill>
                  <a:schemeClr val="bg1"/>
                </a:solidFill>
              </a:rPr>
              <a:t>Yellowfin</a:t>
            </a:r>
          </a:p>
        </p:txBody>
      </p:sp>
      <p:sp>
        <p:nvSpPr>
          <p:cNvPr id="10" name="TextBox 9">
            <a:extLst>
              <a:ext uri="{FF2B5EF4-FFF2-40B4-BE49-F238E27FC236}">
                <a16:creationId xmlns:a16="http://schemas.microsoft.com/office/drawing/2014/main" id="{B1B6C90E-3496-499F-862C-DD4E7E93CB98}"/>
              </a:ext>
            </a:extLst>
          </p:cNvPr>
          <p:cNvSpPr txBox="1"/>
          <p:nvPr/>
        </p:nvSpPr>
        <p:spPr>
          <a:xfrm>
            <a:off x="8477250" y="6343650"/>
            <a:ext cx="1343025" cy="369332"/>
          </a:xfrm>
          <a:prstGeom prst="rect">
            <a:avLst/>
          </a:prstGeom>
          <a:noFill/>
        </p:spPr>
        <p:txBody>
          <a:bodyPr wrap="square" rtlCol="0">
            <a:spAutoFit/>
          </a:bodyPr>
          <a:lstStyle/>
          <a:p>
            <a:r>
              <a:rPr lang="en-CA" dirty="0">
                <a:solidFill>
                  <a:schemeClr val="bg1"/>
                </a:solidFill>
              </a:rPr>
              <a:t>Skipjack</a:t>
            </a:r>
          </a:p>
        </p:txBody>
      </p:sp>
    </p:spTree>
    <p:extLst>
      <p:ext uri="{BB962C8B-B14F-4D97-AF65-F5344CB8AC3E}">
        <p14:creationId xmlns:p14="http://schemas.microsoft.com/office/powerpoint/2010/main" val="3561287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92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Content Placeholder 3" descr="banner.jpg">
            <a:extLst>
              <a:ext uri="{FF2B5EF4-FFF2-40B4-BE49-F238E27FC236}">
                <a16:creationId xmlns:a16="http://schemas.microsoft.com/office/drawing/2014/main" id="{1E2E77BB-7291-4C69-BDA1-EB4DF11D968A}"/>
              </a:ext>
            </a:extLst>
          </p:cNvPr>
          <p:cNvPicPr>
            <a:picLocks noChangeAspect="1"/>
          </p:cNvPicPr>
          <p:nvPr/>
        </p:nvPicPr>
        <p:blipFill>
          <a:blip r:embed="rId2" cstate="print"/>
          <a:srcRect b="24000"/>
          <a:stretch>
            <a:fillRect/>
          </a:stretch>
        </p:blipFill>
        <p:spPr>
          <a:xfrm>
            <a:off x="0" y="0"/>
            <a:ext cx="12191999" cy="1227551"/>
          </a:xfrm>
          <a:prstGeom prst="rect">
            <a:avLst/>
          </a:prstGeom>
        </p:spPr>
      </p:pic>
      <p:graphicFrame>
        <p:nvGraphicFramePr>
          <p:cNvPr id="5" name="Table 4">
            <a:extLst>
              <a:ext uri="{FF2B5EF4-FFF2-40B4-BE49-F238E27FC236}">
                <a16:creationId xmlns:a16="http://schemas.microsoft.com/office/drawing/2014/main" id="{98044C1F-9219-4F1E-927F-7178668DF6FA}"/>
              </a:ext>
            </a:extLst>
          </p:cNvPr>
          <p:cNvGraphicFramePr>
            <a:graphicFrameLocks noGrp="1"/>
          </p:cNvGraphicFramePr>
          <p:nvPr>
            <p:extLst>
              <p:ext uri="{D42A27DB-BD31-4B8C-83A1-F6EECF244321}">
                <p14:modId xmlns:p14="http://schemas.microsoft.com/office/powerpoint/2010/main" val="4076678157"/>
              </p:ext>
            </p:extLst>
          </p:nvPr>
        </p:nvGraphicFramePr>
        <p:xfrm>
          <a:off x="6810375" y="2145996"/>
          <a:ext cx="4637554" cy="4555552"/>
        </p:xfrm>
        <a:graphic>
          <a:graphicData uri="http://schemas.openxmlformats.org/drawingml/2006/table">
            <a:tbl>
              <a:tblPr firstRow="1" bandRow="1"/>
              <a:tblGrid>
                <a:gridCol w="1447426">
                  <a:extLst>
                    <a:ext uri="{9D8B030D-6E8A-4147-A177-3AD203B41FA5}">
                      <a16:colId xmlns:a16="http://schemas.microsoft.com/office/drawing/2014/main" val="2580822761"/>
                    </a:ext>
                  </a:extLst>
                </a:gridCol>
                <a:gridCol w="1449355">
                  <a:extLst>
                    <a:ext uri="{9D8B030D-6E8A-4147-A177-3AD203B41FA5}">
                      <a16:colId xmlns:a16="http://schemas.microsoft.com/office/drawing/2014/main" val="2844437726"/>
                    </a:ext>
                  </a:extLst>
                </a:gridCol>
                <a:gridCol w="1740773">
                  <a:extLst>
                    <a:ext uri="{9D8B030D-6E8A-4147-A177-3AD203B41FA5}">
                      <a16:colId xmlns:a16="http://schemas.microsoft.com/office/drawing/2014/main" val="2309034403"/>
                    </a:ext>
                  </a:extLst>
                </a:gridCol>
              </a:tblGrid>
              <a:tr h="716516">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r>
                        <a:rPr lang="en-GB" sz="2000" dirty="0">
                          <a:solidFill>
                            <a:schemeClr val="bg1"/>
                          </a:solidFill>
                          <a:latin typeface="Cambria" panose="02040503050406030204" pitchFamily="18" charset="0"/>
                        </a:rPr>
                        <a:t>Species</a:t>
                      </a:r>
                      <a:endParaRPr lang="en-US" sz="2000" dirty="0">
                        <a:solidFill>
                          <a:schemeClr val="bg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algn="ctr"/>
                      <a:r>
                        <a:rPr lang="en-GB" sz="2400" dirty="0">
                          <a:solidFill>
                            <a:schemeClr val="bg1"/>
                          </a:solidFill>
                          <a:latin typeface="Cambria" panose="02040503050406030204" pitchFamily="18" charset="0"/>
                        </a:rPr>
                        <a:t>Mean</a:t>
                      </a:r>
                      <a:endParaRPr lang="en-US" sz="2400" dirty="0">
                        <a:solidFill>
                          <a:schemeClr val="bg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algn="ctr"/>
                      <a:r>
                        <a:rPr lang="en-GB" sz="2400" dirty="0">
                          <a:solidFill>
                            <a:schemeClr val="bg1"/>
                          </a:solidFill>
                          <a:latin typeface="Cambria" panose="02040503050406030204" pitchFamily="18" charset="0"/>
                        </a:rPr>
                        <a:t>Max</a:t>
                      </a:r>
                      <a:endParaRPr lang="en-US" sz="2400" dirty="0">
                        <a:solidFill>
                          <a:schemeClr val="bg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extLst>
                  <a:ext uri="{0D108BD9-81ED-4DB2-BD59-A6C34878D82A}">
                    <a16:rowId xmlns:a16="http://schemas.microsoft.com/office/drawing/2014/main" val="3506254947"/>
                  </a:ext>
                </a:extLst>
              </a:tr>
              <a:tr h="959759">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r>
                        <a:rPr lang="en-GB" sz="2400" dirty="0">
                          <a:solidFill>
                            <a:schemeClr val="tx1"/>
                          </a:solidFill>
                          <a:latin typeface="Cambria" panose="02040503050406030204" pitchFamily="18" charset="0"/>
                        </a:rPr>
                        <a:t>Bigeye</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a:r>
                        <a:rPr lang="en-GB" sz="2400" dirty="0">
                          <a:solidFill>
                            <a:schemeClr val="tx1"/>
                          </a:solidFill>
                          <a:latin typeface="Cambria" panose="02040503050406030204" pitchFamily="18" charset="0"/>
                        </a:rPr>
                        <a:t>226 NM</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a:r>
                        <a:rPr lang="en-GB" sz="2400" dirty="0">
                          <a:solidFill>
                            <a:schemeClr val="tx1"/>
                          </a:solidFill>
                          <a:latin typeface="Cambria" panose="02040503050406030204" pitchFamily="18" charset="0"/>
                        </a:rPr>
                        <a:t>2212 NM</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3304483857"/>
                  </a:ext>
                </a:extLst>
              </a:tr>
              <a:tr h="959759">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r>
                        <a:rPr lang="en-GB" sz="2400" dirty="0">
                          <a:solidFill>
                            <a:schemeClr val="tx1"/>
                          </a:solidFill>
                          <a:latin typeface="Cambria" panose="02040503050406030204" pitchFamily="18" charset="0"/>
                        </a:rPr>
                        <a:t>Little tunny</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a:r>
                        <a:rPr lang="en-GB" sz="2400" dirty="0">
                          <a:solidFill>
                            <a:schemeClr val="tx1"/>
                          </a:solidFill>
                          <a:latin typeface="Cambria" panose="02040503050406030204" pitchFamily="18" charset="0"/>
                        </a:rPr>
                        <a:t>100 NM</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a:r>
                        <a:rPr lang="en-GB" sz="2400" baseline="0" dirty="0">
                          <a:solidFill>
                            <a:schemeClr val="tx1"/>
                          </a:solidFill>
                          <a:latin typeface="Cambria" panose="02040503050406030204" pitchFamily="18" charset="0"/>
                        </a:rPr>
                        <a:t>929NM</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3480982862"/>
                  </a:ext>
                </a:extLst>
              </a:tr>
              <a:tr h="959759">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r>
                        <a:rPr lang="en-GB" sz="2400" dirty="0">
                          <a:solidFill>
                            <a:schemeClr val="tx1"/>
                          </a:solidFill>
                          <a:latin typeface="Cambria" panose="02040503050406030204" pitchFamily="18" charset="0"/>
                        </a:rPr>
                        <a:t>Skipjack</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a:r>
                        <a:rPr lang="en-GB" sz="2400" dirty="0">
                          <a:solidFill>
                            <a:schemeClr val="tx1"/>
                          </a:solidFill>
                          <a:latin typeface="Cambria" panose="02040503050406030204" pitchFamily="18" charset="0"/>
                        </a:rPr>
                        <a:t>203</a:t>
                      </a:r>
                      <a:r>
                        <a:rPr lang="en-GB" sz="2400" baseline="0" dirty="0">
                          <a:solidFill>
                            <a:schemeClr val="tx1"/>
                          </a:solidFill>
                          <a:latin typeface="Cambria" panose="02040503050406030204" pitchFamily="18" charset="0"/>
                        </a:rPr>
                        <a:t> NM</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a:r>
                        <a:rPr lang="en-GB" sz="2400" baseline="0" dirty="0">
                          <a:solidFill>
                            <a:schemeClr val="tx1"/>
                          </a:solidFill>
                          <a:latin typeface="Cambria" panose="02040503050406030204" pitchFamily="18" charset="0"/>
                        </a:rPr>
                        <a:t>2803 NM</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872438634"/>
                  </a:ext>
                </a:extLst>
              </a:tr>
              <a:tr h="959759">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r>
                        <a:rPr lang="en-GB" sz="2400" dirty="0">
                          <a:solidFill>
                            <a:schemeClr val="tx1"/>
                          </a:solidFill>
                          <a:latin typeface="Cambria" panose="02040503050406030204" pitchFamily="18" charset="0"/>
                        </a:rPr>
                        <a:t>Yellowfin</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a:r>
                        <a:rPr lang="en-GB" sz="2400" baseline="0" dirty="0">
                          <a:solidFill>
                            <a:schemeClr val="tx1"/>
                          </a:solidFill>
                          <a:latin typeface="Cambria" panose="02040503050406030204" pitchFamily="18" charset="0"/>
                        </a:rPr>
                        <a:t> 164 NM</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algn="ctr"/>
                      <a:r>
                        <a:rPr lang="en-GB" sz="2400" baseline="0" dirty="0">
                          <a:solidFill>
                            <a:schemeClr val="tx1"/>
                          </a:solidFill>
                          <a:latin typeface="Cambria" panose="02040503050406030204" pitchFamily="18" charset="0"/>
                        </a:rPr>
                        <a:t>3247 NM</a:t>
                      </a:r>
                      <a:endParaRPr lang="en-US" sz="2400" dirty="0">
                        <a:solidFill>
                          <a:schemeClr val="tx1"/>
                        </a:solidFill>
                        <a:latin typeface="Cambria" panose="020405030504060302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2381648154"/>
                  </a:ext>
                </a:extLst>
              </a:tr>
            </a:tbl>
          </a:graphicData>
        </a:graphic>
      </p:graphicFrame>
      <p:pic>
        <p:nvPicPr>
          <p:cNvPr id="6" name="Picture 5" descr="A close up of a map&#10;&#10;Description automatically generated">
            <a:extLst>
              <a:ext uri="{FF2B5EF4-FFF2-40B4-BE49-F238E27FC236}">
                <a16:creationId xmlns:a16="http://schemas.microsoft.com/office/drawing/2014/main" id="{014573A5-C877-44E0-A380-EB56274DD9CC}"/>
              </a:ext>
            </a:extLst>
          </p:cNvPr>
          <p:cNvPicPr>
            <a:picLocks noChangeAspect="1"/>
          </p:cNvPicPr>
          <p:nvPr/>
        </p:nvPicPr>
        <p:blipFill rotWithShape="1">
          <a:blip r:embed="rId3">
            <a:extLst>
              <a:ext uri="{28A0092B-C50C-407E-A947-70E740481C1C}">
                <a14:useLocalDpi xmlns:a14="http://schemas.microsoft.com/office/drawing/2010/main" val="0"/>
              </a:ext>
            </a:extLst>
          </a:blip>
          <a:srcRect l="7760" r="13269" b="6211"/>
          <a:stretch/>
        </p:blipFill>
        <p:spPr>
          <a:xfrm>
            <a:off x="864296" y="2055320"/>
            <a:ext cx="4883976" cy="4802680"/>
          </a:xfrm>
          <a:prstGeom prst="rect">
            <a:avLst/>
          </a:prstGeom>
          <a:solidFill>
            <a:sysClr val="window" lastClr="FFFFFF">
              <a:lumMod val="95000"/>
            </a:sysClr>
          </a:solidFill>
        </p:spPr>
      </p:pic>
      <p:sp>
        <p:nvSpPr>
          <p:cNvPr id="7" name="Title 8">
            <a:extLst>
              <a:ext uri="{FF2B5EF4-FFF2-40B4-BE49-F238E27FC236}">
                <a16:creationId xmlns:a16="http://schemas.microsoft.com/office/drawing/2014/main" id="{70A5331B-1571-4D04-8A7F-B0ADBDA4DE9E}"/>
              </a:ext>
            </a:extLst>
          </p:cNvPr>
          <p:cNvSpPr txBox="1">
            <a:spLocks/>
          </p:cNvSpPr>
          <p:nvPr/>
        </p:nvSpPr>
        <p:spPr>
          <a:xfrm>
            <a:off x="3631564" y="1287174"/>
            <a:ext cx="4211960" cy="619073"/>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4617B"/>
                </a:solidFill>
                <a:effectLst/>
                <a:uLnTx/>
                <a:uFillTx/>
                <a:latin typeface="Calibri"/>
                <a:ea typeface="+mj-ea"/>
                <a:cs typeface="+mj-cs"/>
              </a:rPr>
              <a:t>Tuna Movements</a:t>
            </a:r>
            <a:endParaRPr kumimoji="0" lang="en-US" sz="4000" b="0" i="0" u="none" strike="noStrike" kern="1200" cap="none" spc="0" normalizeH="0" baseline="0" noProof="0" dirty="0">
              <a:ln>
                <a:noFill/>
              </a:ln>
              <a:solidFill>
                <a:srgbClr val="04617B"/>
              </a:solidFill>
              <a:effectLst/>
              <a:uLnTx/>
              <a:uFillTx/>
              <a:latin typeface="Calibri"/>
              <a:ea typeface="+mj-ea"/>
              <a:cs typeface="+mj-cs"/>
            </a:endParaRPr>
          </a:p>
        </p:txBody>
      </p:sp>
      <p:sp>
        <p:nvSpPr>
          <p:cNvPr id="8" name="Rectangle 7">
            <a:extLst>
              <a:ext uri="{FF2B5EF4-FFF2-40B4-BE49-F238E27FC236}">
                <a16:creationId xmlns:a16="http://schemas.microsoft.com/office/drawing/2014/main" id="{F4039B26-E17B-448C-8D3B-160ED9FE1DA3}"/>
              </a:ext>
            </a:extLst>
          </p:cNvPr>
          <p:cNvSpPr/>
          <p:nvPr/>
        </p:nvSpPr>
        <p:spPr>
          <a:xfrm>
            <a:off x="5243998" y="641752"/>
            <a:ext cx="40614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AOTTP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87265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a:extLst>
              <a:ext uri="{FF2B5EF4-FFF2-40B4-BE49-F238E27FC236}">
                <a16:creationId xmlns:a16="http://schemas.microsoft.com/office/drawing/2014/main" id="{47127883-30CD-46D8-A651-434AD718BCD6}"/>
              </a:ext>
            </a:extLst>
          </p:cNvPr>
          <p:cNvPicPr>
            <a:picLocks noChangeAspect="1"/>
          </p:cNvPicPr>
          <p:nvPr/>
        </p:nvPicPr>
        <p:blipFill>
          <a:blip r:embed="rId2" cstate="print"/>
          <a:srcRect b="24000"/>
          <a:stretch>
            <a:fillRect/>
          </a:stretch>
        </p:blipFill>
        <p:spPr>
          <a:xfrm>
            <a:off x="-12084" y="-1"/>
            <a:ext cx="12204084" cy="1265129"/>
          </a:xfrm>
          <a:prstGeom prst="rect">
            <a:avLst/>
          </a:prstGeom>
        </p:spPr>
      </p:pic>
      <p:sp>
        <p:nvSpPr>
          <p:cNvPr id="5" name="Rectangle 4">
            <a:extLst>
              <a:ext uri="{FF2B5EF4-FFF2-40B4-BE49-F238E27FC236}">
                <a16:creationId xmlns:a16="http://schemas.microsoft.com/office/drawing/2014/main" id="{6A42EBAC-5852-4A07-93D3-9674F2065394}"/>
              </a:ext>
            </a:extLst>
          </p:cNvPr>
          <p:cNvSpPr/>
          <p:nvPr/>
        </p:nvSpPr>
        <p:spPr>
          <a:xfrm>
            <a:off x="5243998" y="641752"/>
            <a:ext cx="40614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AOTTP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itle 4">
            <a:extLst>
              <a:ext uri="{FF2B5EF4-FFF2-40B4-BE49-F238E27FC236}">
                <a16:creationId xmlns:a16="http://schemas.microsoft.com/office/drawing/2014/main" id="{BBA84E30-9B45-4B6D-BB47-1412A78933F4}"/>
              </a:ext>
            </a:extLst>
          </p:cNvPr>
          <p:cNvSpPr txBox="1">
            <a:spLocks/>
          </p:cNvSpPr>
          <p:nvPr/>
        </p:nvSpPr>
        <p:spPr>
          <a:xfrm>
            <a:off x="2920405" y="1150425"/>
            <a:ext cx="5060776" cy="903486"/>
          </a:xfrm>
          <a:prstGeom prst="rect">
            <a:avLst/>
          </a:prstGeom>
        </p:spPr>
        <p:txBody>
          <a:bodyPr vert="horz" lIns="0" rIns="0" bIns="0" anchor="b">
            <a:normAutofit fontScale="8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just" defTabSz="914400"/>
            <a:r>
              <a:rPr lang="en-GB" sz="2700" b="1" dirty="0">
                <a:solidFill>
                  <a:srgbClr val="0070C0"/>
                </a:solidFill>
                <a:latin typeface="Cambria" panose="02040503050406030204" pitchFamily="18" charset="0"/>
              </a:rPr>
              <a:t>All AOTTP electronic tag deployment</a:t>
            </a:r>
            <a:br>
              <a:rPr lang="en-GB" sz="3600" b="1" dirty="0">
                <a:solidFill>
                  <a:srgbClr val="0070C0"/>
                </a:solidFill>
                <a:latin typeface="Cambria" panose="02040503050406030204" pitchFamily="18" charset="0"/>
              </a:rPr>
            </a:br>
            <a:endParaRPr lang="en-US" sz="3600" b="1" dirty="0">
              <a:solidFill>
                <a:srgbClr val="0070C0"/>
              </a:solidFill>
              <a:latin typeface="Cambria" panose="02040503050406030204" pitchFamily="18" charset="0"/>
            </a:endParaRPr>
          </a:p>
        </p:txBody>
      </p:sp>
      <p:graphicFrame>
        <p:nvGraphicFramePr>
          <p:cNvPr id="8" name="Content Placeholder 5">
            <a:extLst>
              <a:ext uri="{FF2B5EF4-FFF2-40B4-BE49-F238E27FC236}">
                <a16:creationId xmlns:a16="http://schemas.microsoft.com/office/drawing/2014/main" id="{F780F16C-C2C8-4EEE-BECB-91C9E7C2C1DF}"/>
              </a:ext>
            </a:extLst>
          </p:cNvPr>
          <p:cNvGraphicFramePr>
            <a:graphicFrameLocks/>
          </p:cNvGraphicFramePr>
          <p:nvPr>
            <p:extLst>
              <p:ext uri="{D42A27DB-BD31-4B8C-83A1-F6EECF244321}">
                <p14:modId xmlns:p14="http://schemas.microsoft.com/office/powerpoint/2010/main" val="3706193879"/>
              </p:ext>
            </p:extLst>
          </p:nvPr>
        </p:nvGraphicFramePr>
        <p:xfrm>
          <a:off x="2772235" y="1799793"/>
          <a:ext cx="8200565" cy="3067608"/>
        </p:xfrm>
        <a:graphic>
          <a:graphicData uri="http://schemas.openxmlformats.org/drawingml/2006/table">
            <a:tbl>
              <a:tblPr firstRow="1" bandRow="1"/>
              <a:tblGrid>
                <a:gridCol w="1965427">
                  <a:extLst>
                    <a:ext uri="{9D8B030D-6E8A-4147-A177-3AD203B41FA5}">
                      <a16:colId xmlns:a16="http://schemas.microsoft.com/office/drawing/2014/main" val="20000"/>
                    </a:ext>
                  </a:extLst>
                </a:gridCol>
                <a:gridCol w="2134856">
                  <a:extLst>
                    <a:ext uri="{9D8B030D-6E8A-4147-A177-3AD203B41FA5}">
                      <a16:colId xmlns:a16="http://schemas.microsoft.com/office/drawing/2014/main" val="20001"/>
                    </a:ext>
                  </a:extLst>
                </a:gridCol>
                <a:gridCol w="2050141">
                  <a:extLst>
                    <a:ext uri="{9D8B030D-6E8A-4147-A177-3AD203B41FA5}">
                      <a16:colId xmlns:a16="http://schemas.microsoft.com/office/drawing/2014/main" val="20002"/>
                    </a:ext>
                  </a:extLst>
                </a:gridCol>
                <a:gridCol w="2050141">
                  <a:extLst>
                    <a:ext uri="{9D8B030D-6E8A-4147-A177-3AD203B41FA5}">
                      <a16:colId xmlns:a16="http://schemas.microsoft.com/office/drawing/2014/main" val="20003"/>
                    </a:ext>
                  </a:extLst>
                </a:gridCol>
              </a:tblGrid>
              <a:tr h="497902">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rPr dirty="0"/>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rPr dirty="0"/>
                        <a:t>BET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t>SKJ</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t>YFT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extLst>
                  <a:ext uri="{0D108BD9-81ED-4DB2-BD59-A6C34878D82A}">
                    <a16:rowId xmlns:a16="http://schemas.microsoft.com/office/drawing/2014/main" val="10000"/>
                  </a:ext>
                </a:extLst>
              </a:tr>
              <a:tr h="321121">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DS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22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a:solidFill>
                            <a:schemeClr val="tx2"/>
                          </a:solidFill>
                        </a:rPr>
                        <a:t>7</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1"/>
                  </a:ext>
                </a:extLst>
              </a:tr>
              <a:tr h="498320">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LOTEK ARCGEO9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27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2"/>
                  </a:ext>
                </a:extLst>
              </a:tr>
              <a:tr h="436106">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a:solidFill>
                            <a:schemeClr val="tx2"/>
                          </a:solidFill>
                        </a:rPr>
                        <a:t>LOTEK LAT2810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121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229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3"/>
                  </a:ext>
                </a:extLst>
              </a:tr>
              <a:tr h="321121">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Microwave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4"/>
                  </a:ext>
                </a:extLst>
              </a:tr>
              <a:tr h="321121">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a:solidFill>
                            <a:schemeClr val="tx2"/>
                          </a:solidFill>
                        </a:rPr>
                        <a:t>WC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30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a:solidFill>
                            <a:schemeClr val="tx2"/>
                          </a:solidFill>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1800" b="0" dirty="0">
                          <a:solidFill>
                            <a:schemeClr val="tx2"/>
                          </a:solidFill>
                        </a:rPr>
                        <a:t>71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5"/>
                  </a:ext>
                </a:extLst>
              </a:tr>
              <a:tr h="395567">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000" b="1" dirty="0">
                          <a:solidFill>
                            <a:schemeClr val="tx2"/>
                          </a:solidFill>
                        </a:rPr>
                        <a:t>Total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000" b="1" dirty="0">
                          <a:solidFill>
                            <a:schemeClr val="tx2"/>
                          </a:solidFill>
                        </a:rPr>
                        <a:t>209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000" b="1" dirty="0">
                          <a:solidFill>
                            <a:schemeClr val="tx2"/>
                          </a:solidFill>
                        </a:rPr>
                        <a:t>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000" b="1" dirty="0">
                          <a:solidFill>
                            <a:schemeClr val="tx2"/>
                          </a:solidFill>
                        </a:rPr>
                        <a:t>315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C403D7A9-17A3-4FF2-A140-F8887AF8D663}"/>
              </a:ext>
            </a:extLst>
          </p:cNvPr>
          <p:cNvSpPr txBox="1"/>
          <p:nvPr/>
        </p:nvSpPr>
        <p:spPr>
          <a:xfrm>
            <a:off x="2817863" y="4917882"/>
            <a:ext cx="5032275" cy="461665"/>
          </a:xfrm>
          <a:prstGeom prst="rect">
            <a:avLst/>
          </a:prstGeom>
          <a:noFill/>
        </p:spPr>
        <p:txBody>
          <a:bodyPr wrap="none" rtlCol="0">
            <a:spAutoFit/>
          </a:bodyPr>
          <a:lstStyle/>
          <a:p>
            <a:pPr algn="ctr" defTabSz="914400"/>
            <a:r>
              <a:rPr lang="en-US" sz="2400" b="1" dirty="0">
                <a:solidFill>
                  <a:srgbClr val="0F6FC6"/>
                </a:solidFill>
                <a:latin typeface="Constantia"/>
              </a:rPr>
              <a:t>AOTTP archival tag recovery rates</a:t>
            </a:r>
          </a:p>
        </p:txBody>
      </p:sp>
      <p:graphicFrame>
        <p:nvGraphicFramePr>
          <p:cNvPr id="10" name="Content Placeholder 5">
            <a:extLst>
              <a:ext uri="{FF2B5EF4-FFF2-40B4-BE49-F238E27FC236}">
                <a16:creationId xmlns:a16="http://schemas.microsoft.com/office/drawing/2014/main" id="{2EAA4C95-9232-4B29-A703-BA88095FD29D}"/>
              </a:ext>
            </a:extLst>
          </p:cNvPr>
          <p:cNvGraphicFramePr>
            <a:graphicFrameLocks/>
          </p:cNvGraphicFramePr>
          <p:nvPr>
            <p:extLst>
              <p:ext uri="{D42A27DB-BD31-4B8C-83A1-F6EECF244321}">
                <p14:modId xmlns:p14="http://schemas.microsoft.com/office/powerpoint/2010/main" val="1278831833"/>
              </p:ext>
            </p:extLst>
          </p:nvPr>
        </p:nvGraphicFramePr>
        <p:xfrm>
          <a:off x="2705100" y="5394960"/>
          <a:ext cx="8229600" cy="1463040"/>
        </p:xfrm>
        <a:graphic>
          <a:graphicData uri="http://schemas.openxmlformats.org/drawingml/2006/table">
            <a:tbl>
              <a:tblPr firstRow="1" bandRow="1"/>
              <a:tblGrid>
                <a:gridCol w="2057400">
                  <a:extLst>
                    <a:ext uri="{9D8B030D-6E8A-4147-A177-3AD203B41FA5}">
                      <a16:colId xmlns:a16="http://schemas.microsoft.com/office/drawing/2014/main" val="20000"/>
                    </a:ext>
                  </a:extLst>
                </a:gridCol>
                <a:gridCol w="1926771">
                  <a:extLst>
                    <a:ext uri="{9D8B030D-6E8A-4147-A177-3AD203B41FA5}">
                      <a16:colId xmlns:a16="http://schemas.microsoft.com/office/drawing/2014/main" val="20001"/>
                    </a:ext>
                  </a:extLst>
                </a:gridCol>
                <a:gridCol w="2188029">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0">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rPr dirty="0"/>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rPr dirty="0"/>
                        <a:t>released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t>recovered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rPr lang="en-US" dirty="0"/>
                        <a:t>%</a:t>
                      </a:r>
                      <a:endParaRPr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extLst>
                  <a:ext uri="{0D108BD9-81ED-4DB2-BD59-A6C34878D82A}">
                    <a16:rowId xmlns:a16="http://schemas.microsoft.com/office/drawing/2014/main" val="10000"/>
                  </a:ext>
                </a:extLst>
              </a:tr>
              <a:tr h="0">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b="1" dirty="0">
                          <a:solidFill>
                            <a:schemeClr val="tx2"/>
                          </a:solidFill>
                        </a:rPr>
                        <a:t>BET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dirty="0">
                          <a:solidFill>
                            <a:schemeClr val="tx2"/>
                          </a:solidFill>
                        </a:rPr>
                        <a:t>148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dirty="0">
                          <a:solidFill>
                            <a:schemeClr val="tx2"/>
                          </a:solidFill>
                        </a:rPr>
                        <a:t>20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b="1" dirty="0">
                          <a:solidFill>
                            <a:schemeClr val="tx2"/>
                          </a:solidFill>
                        </a:rPr>
                        <a:t>13.5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1"/>
                  </a:ext>
                </a:extLst>
              </a:tr>
              <a:tr h="0">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b="1">
                          <a:solidFill>
                            <a:schemeClr val="tx2"/>
                          </a:solidFill>
                        </a:rPr>
                        <a:t>SKJ</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a:solidFill>
                            <a:schemeClr val="tx2"/>
                          </a:solidFill>
                        </a:rPr>
                        <a:t>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a:solidFill>
                            <a:schemeClr val="tx2"/>
                          </a:solidFill>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b="1" dirty="0">
                          <a:solidFill>
                            <a:schemeClr val="tx2"/>
                          </a:solidFill>
                        </a:rPr>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2"/>
                  </a:ext>
                </a:extLst>
              </a:tr>
              <a:tr h="0">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b="1">
                          <a:solidFill>
                            <a:schemeClr val="tx2"/>
                          </a:solidFill>
                        </a:rPr>
                        <a:t>YFT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a:solidFill>
                            <a:schemeClr val="tx2"/>
                          </a:solidFill>
                        </a:rPr>
                        <a:t>231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a:solidFill>
                            <a:schemeClr val="tx2"/>
                          </a:solidFill>
                        </a:rPr>
                        <a:t>21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b="1" dirty="0">
                          <a:solidFill>
                            <a:schemeClr val="tx2"/>
                          </a:solidFill>
                        </a:rPr>
                        <a:t>9.1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08346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a:extLst>
              <a:ext uri="{FF2B5EF4-FFF2-40B4-BE49-F238E27FC236}">
                <a16:creationId xmlns:a16="http://schemas.microsoft.com/office/drawing/2014/main" id="{2B54823A-521F-4CB8-9CE7-859294F0DFBD}"/>
              </a:ext>
            </a:extLst>
          </p:cNvPr>
          <p:cNvPicPr>
            <a:picLocks noChangeAspect="1"/>
          </p:cNvPicPr>
          <p:nvPr/>
        </p:nvPicPr>
        <p:blipFill>
          <a:blip r:embed="rId2" cstate="print"/>
          <a:srcRect b="24000"/>
          <a:stretch>
            <a:fillRect/>
          </a:stretch>
        </p:blipFill>
        <p:spPr>
          <a:xfrm>
            <a:off x="0" y="-1"/>
            <a:ext cx="12192000" cy="1252604"/>
          </a:xfrm>
          <a:prstGeom prst="rect">
            <a:avLst/>
          </a:prstGeom>
        </p:spPr>
      </p:pic>
      <p:sp>
        <p:nvSpPr>
          <p:cNvPr id="5" name="Rectangle 4">
            <a:extLst>
              <a:ext uri="{FF2B5EF4-FFF2-40B4-BE49-F238E27FC236}">
                <a16:creationId xmlns:a16="http://schemas.microsoft.com/office/drawing/2014/main" id="{08CB6D29-F039-4568-869C-A3690049086F}"/>
              </a:ext>
            </a:extLst>
          </p:cNvPr>
          <p:cNvSpPr/>
          <p:nvPr/>
        </p:nvSpPr>
        <p:spPr>
          <a:xfrm>
            <a:off x="431064" y="1443978"/>
            <a:ext cx="6130140" cy="461665"/>
          </a:xfrm>
          <a:prstGeom prst="rect">
            <a:avLst/>
          </a:prstGeom>
        </p:spPr>
        <p:txBody>
          <a:bodyPr wrap="none">
            <a:spAutoFit/>
          </a:bodyPr>
          <a:lstStyle/>
          <a:p>
            <a:r>
              <a:rPr lang="en-GB" sz="2400" b="1" dirty="0">
                <a:solidFill>
                  <a:srgbClr val="0070C0"/>
                </a:solidFill>
                <a:latin typeface="Cambria" panose="02040503050406030204" pitchFamily="18" charset="0"/>
              </a:rPr>
              <a:t>Electronic tag tracks (Wildlife Computers)</a:t>
            </a:r>
            <a:endParaRPr lang="en-CA" sz="2400" dirty="0"/>
          </a:p>
        </p:txBody>
      </p:sp>
      <p:sp>
        <p:nvSpPr>
          <p:cNvPr id="6" name="Title 4">
            <a:extLst>
              <a:ext uri="{FF2B5EF4-FFF2-40B4-BE49-F238E27FC236}">
                <a16:creationId xmlns:a16="http://schemas.microsoft.com/office/drawing/2014/main" id="{C9BD4350-7425-4C64-8F0C-3EC110103F0A}"/>
              </a:ext>
            </a:extLst>
          </p:cNvPr>
          <p:cNvSpPr txBox="1">
            <a:spLocks/>
          </p:cNvSpPr>
          <p:nvPr/>
        </p:nvSpPr>
        <p:spPr>
          <a:xfrm>
            <a:off x="7585771" y="1130846"/>
            <a:ext cx="3900603" cy="1008112"/>
          </a:xfrm>
          <a:prstGeom prst="rect">
            <a:avLst/>
          </a:prstGeom>
        </p:spPr>
        <p:txBody>
          <a:bodyPr vert="horz" lIns="0" rIns="0" bIns="0" anchor="b">
            <a:normAutofit fontScale="600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14400"/>
            <a:r>
              <a:rPr lang="en-GB" sz="3600" b="1" dirty="0">
                <a:solidFill>
                  <a:srgbClr val="0070C0"/>
                </a:solidFill>
                <a:latin typeface="Cambria" panose="02040503050406030204" pitchFamily="18" charset="0"/>
              </a:rPr>
              <a:t>Internal archival nearly 1 year on YFT tagged off South Africa </a:t>
            </a:r>
            <a:br>
              <a:rPr lang="en-GB" sz="3600" b="1" dirty="0">
                <a:solidFill>
                  <a:srgbClr val="0070C0"/>
                </a:solidFill>
                <a:latin typeface="Cambria" panose="02040503050406030204" pitchFamily="18" charset="0"/>
              </a:rPr>
            </a:br>
            <a:endParaRPr lang="en-US" sz="3600" b="1" dirty="0">
              <a:solidFill>
                <a:srgbClr val="0070C0"/>
              </a:solidFill>
              <a:latin typeface="Cambria" panose="02040503050406030204" pitchFamily="18" charset="0"/>
            </a:endParaRPr>
          </a:p>
        </p:txBody>
      </p:sp>
      <p:pic>
        <p:nvPicPr>
          <p:cNvPr id="7" name="Picture 6" descr="A close up of a map&#10;&#10;Description automatically generated">
            <a:extLst>
              <a:ext uri="{FF2B5EF4-FFF2-40B4-BE49-F238E27FC236}">
                <a16:creationId xmlns:a16="http://schemas.microsoft.com/office/drawing/2014/main" id="{AE1F533C-9F15-492B-84CA-5C28C091A9E6}"/>
              </a:ext>
            </a:extLst>
          </p:cNvPr>
          <p:cNvPicPr>
            <a:picLocks noChangeAspect="1"/>
          </p:cNvPicPr>
          <p:nvPr/>
        </p:nvPicPr>
        <p:blipFill rotWithShape="1">
          <a:blip r:embed="rId3">
            <a:extLst>
              <a:ext uri="{28A0092B-C50C-407E-A947-70E740481C1C}">
                <a14:useLocalDpi xmlns:a14="http://schemas.microsoft.com/office/drawing/2010/main" val="0"/>
              </a:ext>
            </a:extLst>
          </a:blip>
          <a:srcRect l="5417" r="20624" b="3159"/>
          <a:stretch/>
        </p:blipFill>
        <p:spPr>
          <a:xfrm>
            <a:off x="436976" y="2078007"/>
            <a:ext cx="6194809" cy="4598367"/>
          </a:xfrm>
          <a:prstGeom prst="rect">
            <a:avLst/>
          </a:prstGeom>
        </p:spPr>
      </p:pic>
      <p:pic>
        <p:nvPicPr>
          <p:cNvPr id="8" name="Picture 7" descr="A picture containing map, text&#10;&#10;Description automatically generated">
            <a:extLst>
              <a:ext uri="{FF2B5EF4-FFF2-40B4-BE49-F238E27FC236}">
                <a16:creationId xmlns:a16="http://schemas.microsoft.com/office/drawing/2014/main" id="{B6631C53-C963-42A5-B8B7-B9AA50C93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5928" y="2014113"/>
            <a:ext cx="4733925" cy="4653387"/>
          </a:xfrm>
          <a:prstGeom prst="rect">
            <a:avLst/>
          </a:prstGeom>
          <a:ln w="31750">
            <a:solidFill>
              <a:schemeClr val="accent1">
                <a:shade val="50000"/>
                <a:satMod val="103000"/>
              </a:schemeClr>
            </a:solidFill>
          </a:ln>
        </p:spPr>
      </p:pic>
      <p:sp>
        <p:nvSpPr>
          <p:cNvPr id="9" name="Rectangle 8">
            <a:extLst>
              <a:ext uri="{FF2B5EF4-FFF2-40B4-BE49-F238E27FC236}">
                <a16:creationId xmlns:a16="http://schemas.microsoft.com/office/drawing/2014/main" id="{1A586CD8-FD95-46FB-8586-A18BD49B1432}"/>
              </a:ext>
            </a:extLst>
          </p:cNvPr>
          <p:cNvSpPr/>
          <p:nvPr/>
        </p:nvSpPr>
        <p:spPr>
          <a:xfrm>
            <a:off x="5243998" y="641752"/>
            <a:ext cx="40614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AOTTP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1573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1"/>
            <a:ext cx="12171947" cy="1152525"/>
          </a:xfrm>
        </p:spPr>
      </p:pic>
      <p:pic>
        <p:nvPicPr>
          <p:cNvPr id="9" name="Picture 8" descr="A close up of a map&#10;&#10;Description automatically generated">
            <a:extLst>
              <a:ext uri="{FF2B5EF4-FFF2-40B4-BE49-F238E27FC236}">
                <a16:creationId xmlns:a16="http://schemas.microsoft.com/office/drawing/2014/main" id="{A421C803-1D45-408C-A3BF-56B1338958CA}"/>
              </a:ext>
            </a:extLst>
          </p:cNvPr>
          <p:cNvPicPr>
            <a:picLocks noChangeAspect="1"/>
          </p:cNvPicPr>
          <p:nvPr/>
        </p:nvPicPr>
        <p:blipFill rotWithShape="1">
          <a:blip r:embed="rId4">
            <a:extLst>
              <a:ext uri="{28A0092B-C50C-407E-A947-70E740481C1C}">
                <a14:useLocalDpi xmlns:a14="http://schemas.microsoft.com/office/drawing/2010/main" val="0"/>
              </a:ext>
            </a:extLst>
          </a:blip>
          <a:srcRect l="4623" r="9900"/>
          <a:stretch/>
        </p:blipFill>
        <p:spPr>
          <a:xfrm>
            <a:off x="561975" y="1543745"/>
            <a:ext cx="5057775" cy="4782713"/>
          </a:xfrm>
          <a:prstGeom prst="rect">
            <a:avLst/>
          </a:prstGeom>
        </p:spPr>
      </p:pic>
      <p:sp>
        <p:nvSpPr>
          <p:cNvPr id="10" name="TextBox 9">
            <a:extLst>
              <a:ext uri="{FF2B5EF4-FFF2-40B4-BE49-F238E27FC236}">
                <a16:creationId xmlns:a16="http://schemas.microsoft.com/office/drawing/2014/main" id="{FF87B737-1A0F-4D63-9A01-5E06378DE398}"/>
              </a:ext>
            </a:extLst>
          </p:cNvPr>
          <p:cNvSpPr txBox="1"/>
          <p:nvPr/>
        </p:nvSpPr>
        <p:spPr>
          <a:xfrm>
            <a:off x="474787" y="1140740"/>
            <a:ext cx="5354513" cy="954107"/>
          </a:xfrm>
          <a:prstGeom prst="rect">
            <a:avLst/>
          </a:prstGeom>
          <a:noFill/>
        </p:spPr>
        <p:txBody>
          <a:bodyPr wrap="square" rtlCol="0">
            <a:spAutoFit/>
          </a:bodyPr>
          <a:lstStyle/>
          <a:p>
            <a:pPr defTabSz="914400"/>
            <a:r>
              <a:rPr lang="en-US" sz="2800" dirty="0">
                <a:solidFill>
                  <a:srgbClr val="0F6FC6"/>
                </a:solidFill>
                <a:latin typeface="Constantia"/>
              </a:rPr>
              <a:t>BET and YFT Diurnal Vertical Migration</a:t>
            </a:r>
          </a:p>
        </p:txBody>
      </p:sp>
      <p:sp>
        <p:nvSpPr>
          <p:cNvPr id="11" name="TextBox 10">
            <a:extLst>
              <a:ext uri="{FF2B5EF4-FFF2-40B4-BE49-F238E27FC236}">
                <a16:creationId xmlns:a16="http://schemas.microsoft.com/office/drawing/2014/main" id="{FBE084A2-1BC6-454E-AD49-6944C5800D6F}"/>
              </a:ext>
            </a:extLst>
          </p:cNvPr>
          <p:cNvSpPr txBox="1"/>
          <p:nvPr/>
        </p:nvSpPr>
        <p:spPr>
          <a:xfrm>
            <a:off x="4406753" y="2348880"/>
            <a:ext cx="598241" cy="369332"/>
          </a:xfrm>
          <a:prstGeom prst="rect">
            <a:avLst/>
          </a:prstGeom>
          <a:noFill/>
        </p:spPr>
        <p:txBody>
          <a:bodyPr wrap="none" rtlCol="0">
            <a:spAutoFit/>
          </a:bodyPr>
          <a:lstStyle/>
          <a:p>
            <a:pPr defTabSz="914400"/>
            <a:r>
              <a:rPr lang="en-US" dirty="0">
                <a:solidFill>
                  <a:prstClr val="black"/>
                </a:solidFill>
                <a:latin typeface="Constantia"/>
              </a:rPr>
              <a:t>BET</a:t>
            </a:r>
          </a:p>
        </p:txBody>
      </p:sp>
      <p:sp>
        <p:nvSpPr>
          <p:cNvPr id="12" name="TextBox 11">
            <a:extLst>
              <a:ext uri="{FF2B5EF4-FFF2-40B4-BE49-F238E27FC236}">
                <a16:creationId xmlns:a16="http://schemas.microsoft.com/office/drawing/2014/main" id="{799A2419-7418-4D31-83B7-444B4081A97D}"/>
              </a:ext>
            </a:extLst>
          </p:cNvPr>
          <p:cNvSpPr txBox="1"/>
          <p:nvPr/>
        </p:nvSpPr>
        <p:spPr>
          <a:xfrm>
            <a:off x="4687788" y="5064224"/>
            <a:ext cx="587020" cy="369332"/>
          </a:xfrm>
          <a:prstGeom prst="rect">
            <a:avLst/>
          </a:prstGeom>
          <a:noFill/>
        </p:spPr>
        <p:txBody>
          <a:bodyPr wrap="none" rtlCol="0">
            <a:spAutoFit/>
          </a:bodyPr>
          <a:lstStyle/>
          <a:p>
            <a:pPr defTabSz="914400"/>
            <a:r>
              <a:rPr lang="en-US" dirty="0">
                <a:solidFill>
                  <a:prstClr val="black"/>
                </a:solidFill>
                <a:latin typeface="Constantia"/>
              </a:rPr>
              <a:t>YFT</a:t>
            </a:r>
          </a:p>
        </p:txBody>
      </p:sp>
      <p:pic>
        <p:nvPicPr>
          <p:cNvPr id="5" name="Picture 4">
            <a:extLst>
              <a:ext uri="{FF2B5EF4-FFF2-40B4-BE49-F238E27FC236}">
                <a16:creationId xmlns:a16="http://schemas.microsoft.com/office/drawing/2014/main" id="{185501CE-5A7F-4CBF-933F-213C7D4D1E57}"/>
              </a:ext>
            </a:extLst>
          </p:cNvPr>
          <p:cNvPicPr>
            <a:picLocks noChangeAspect="1"/>
          </p:cNvPicPr>
          <p:nvPr/>
        </p:nvPicPr>
        <p:blipFill rotWithShape="1">
          <a:blip r:embed="rId5"/>
          <a:srcRect l="2138" t="9731" r="14719" b="-9731"/>
          <a:stretch/>
        </p:blipFill>
        <p:spPr>
          <a:xfrm>
            <a:off x="6339951" y="3133953"/>
            <a:ext cx="5185299" cy="3523793"/>
          </a:xfrm>
          <a:prstGeom prst="rect">
            <a:avLst/>
          </a:prstGeom>
        </p:spPr>
      </p:pic>
      <p:sp>
        <p:nvSpPr>
          <p:cNvPr id="6" name="Rectangle 5">
            <a:extLst>
              <a:ext uri="{FF2B5EF4-FFF2-40B4-BE49-F238E27FC236}">
                <a16:creationId xmlns:a16="http://schemas.microsoft.com/office/drawing/2014/main" id="{28BD8877-ADB2-4279-93B1-38A5C4950B36}"/>
              </a:ext>
            </a:extLst>
          </p:cNvPr>
          <p:cNvSpPr/>
          <p:nvPr/>
        </p:nvSpPr>
        <p:spPr>
          <a:xfrm>
            <a:off x="6105525" y="1381810"/>
            <a:ext cx="5934075" cy="954107"/>
          </a:xfrm>
          <a:prstGeom prst="rect">
            <a:avLst/>
          </a:prstGeom>
        </p:spPr>
        <p:txBody>
          <a:bodyPr wrap="square">
            <a:spAutoFit/>
          </a:bodyPr>
          <a:lstStyle/>
          <a:p>
            <a:r>
              <a:rPr lang="en-GB" sz="2800" dirty="0"/>
              <a:t>Bigeye fork-length change (recovered </a:t>
            </a:r>
            <a:r>
              <a:rPr lang="en-GB" sz="2800" dirty="0" err="1"/>
              <a:t>baitboat</a:t>
            </a:r>
            <a:r>
              <a:rPr lang="en-GB" sz="2800" dirty="0"/>
              <a:t> &gt;= 60 days at liberty)</a:t>
            </a:r>
            <a:endParaRPr lang="en-CA" sz="2800" dirty="0"/>
          </a:p>
        </p:txBody>
      </p:sp>
      <p:cxnSp>
        <p:nvCxnSpPr>
          <p:cNvPr id="14" name="Straight Connector 13">
            <a:extLst>
              <a:ext uri="{FF2B5EF4-FFF2-40B4-BE49-F238E27FC236}">
                <a16:creationId xmlns:a16="http://schemas.microsoft.com/office/drawing/2014/main" id="{B7FCF6B2-AA1E-460E-B460-9B45B0C86036}"/>
              </a:ext>
            </a:extLst>
          </p:cNvPr>
          <p:cNvCxnSpPr>
            <a:cxnSpLocks/>
          </p:cNvCxnSpPr>
          <p:nvPr/>
        </p:nvCxnSpPr>
        <p:spPr>
          <a:xfrm>
            <a:off x="5924550" y="1152525"/>
            <a:ext cx="0" cy="5705475"/>
          </a:xfrm>
          <a:prstGeom prst="line">
            <a:avLst/>
          </a:prstGeom>
          <a:ln w="603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389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DB7B8E-B530-428C-B1B6-89D550DE6CC5}"/>
              </a:ext>
            </a:extLst>
          </p:cNvPr>
          <p:cNvPicPr>
            <a:picLocks noChangeAspect="1"/>
          </p:cNvPicPr>
          <p:nvPr/>
        </p:nvPicPr>
        <p:blipFill rotWithShape="1">
          <a:blip r:embed="rId2"/>
          <a:srcRect l="59439" t="12293" r="6877" b="44715"/>
          <a:stretch/>
        </p:blipFill>
        <p:spPr>
          <a:xfrm>
            <a:off x="8693063" y="4434214"/>
            <a:ext cx="3361162" cy="2423786"/>
          </a:xfrm>
          <a:prstGeom prst="rect">
            <a:avLst/>
          </a:prstGeom>
        </p:spPr>
      </p:pic>
      <p:pic>
        <p:nvPicPr>
          <p:cNvPr id="5" name="Picture 4">
            <a:extLst>
              <a:ext uri="{FF2B5EF4-FFF2-40B4-BE49-F238E27FC236}">
                <a16:creationId xmlns:a16="http://schemas.microsoft.com/office/drawing/2014/main" id="{7AD83A8D-53A1-4FF1-AAFB-BF4680AA61FF}"/>
              </a:ext>
            </a:extLst>
          </p:cNvPr>
          <p:cNvPicPr>
            <a:picLocks noChangeAspect="1"/>
          </p:cNvPicPr>
          <p:nvPr/>
        </p:nvPicPr>
        <p:blipFill>
          <a:blip r:embed="rId3"/>
          <a:stretch>
            <a:fillRect/>
          </a:stretch>
        </p:blipFill>
        <p:spPr>
          <a:xfrm>
            <a:off x="0" y="0"/>
            <a:ext cx="12192000" cy="1280160"/>
          </a:xfrm>
          <a:prstGeom prst="rect">
            <a:avLst/>
          </a:prstGeom>
        </p:spPr>
      </p:pic>
      <p:pic>
        <p:nvPicPr>
          <p:cNvPr id="6" name="Picture 5">
            <a:extLst>
              <a:ext uri="{FF2B5EF4-FFF2-40B4-BE49-F238E27FC236}">
                <a16:creationId xmlns:a16="http://schemas.microsoft.com/office/drawing/2014/main" id="{73AF6D2A-EA0D-47B2-BC3F-C1056B8D5F0E}"/>
              </a:ext>
            </a:extLst>
          </p:cNvPr>
          <p:cNvPicPr>
            <a:picLocks noChangeAspect="1"/>
          </p:cNvPicPr>
          <p:nvPr/>
        </p:nvPicPr>
        <p:blipFill rotWithShape="1">
          <a:blip r:embed="rId2"/>
          <a:srcRect l="3209" t="9917" r="60020" b="60630"/>
          <a:stretch/>
        </p:blipFill>
        <p:spPr>
          <a:xfrm>
            <a:off x="5148197" y="1402915"/>
            <a:ext cx="3432132" cy="1553227"/>
          </a:xfrm>
          <a:prstGeom prst="rect">
            <a:avLst/>
          </a:prstGeom>
        </p:spPr>
      </p:pic>
      <p:pic>
        <p:nvPicPr>
          <p:cNvPr id="7" name="Picture 6">
            <a:extLst>
              <a:ext uri="{FF2B5EF4-FFF2-40B4-BE49-F238E27FC236}">
                <a16:creationId xmlns:a16="http://schemas.microsoft.com/office/drawing/2014/main" id="{10DA140A-C377-474A-BE1B-27CA0BBEF618}"/>
              </a:ext>
            </a:extLst>
          </p:cNvPr>
          <p:cNvPicPr>
            <a:picLocks noChangeAspect="1"/>
          </p:cNvPicPr>
          <p:nvPr/>
        </p:nvPicPr>
        <p:blipFill rotWithShape="1">
          <a:blip r:embed="rId2"/>
          <a:srcRect l="8578" t="41983" r="52236" b="10749"/>
          <a:stretch/>
        </p:blipFill>
        <p:spPr>
          <a:xfrm>
            <a:off x="8718114" y="1713135"/>
            <a:ext cx="3386203" cy="2307720"/>
          </a:xfrm>
          <a:prstGeom prst="rect">
            <a:avLst/>
          </a:prstGeom>
        </p:spPr>
      </p:pic>
      <p:sp>
        <p:nvSpPr>
          <p:cNvPr id="8" name="Content Placeholder 2">
            <a:extLst>
              <a:ext uri="{FF2B5EF4-FFF2-40B4-BE49-F238E27FC236}">
                <a16:creationId xmlns:a16="http://schemas.microsoft.com/office/drawing/2014/main" id="{E94A6F9F-EA2F-4C01-98D7-987EB98FE491}"/>
              </a:ext>
            </a:extLst>
          </p:cNvPr>
          <p:cNvSpPr txBox="1">
            <a:spLocks/>
          </p:cNvSpPr>
          <p:nvPr/>
        </p:nvSpPr>
        <p:spPr>
          <a:xfrm>
            <a:off x="995759" y="3764338"/>
            <a:ext cx="7100491" cy="2684087"/>
          </a:xfrm>
          <a:prstGeom prst="rect">
            <a:avLst/>
          </a:prstGeom>
          <a:solidFill>
            <a:schemeClr val="bg1">
              <a:lumMod val="85000"/>
            </a:schemeClr>
          </a:solidFill>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indent="-179388" defTabSz="914400">
              <a:buClr>
                <a:srgbClr val="0F6FC6">
                  <a:lumMod val="75000"/>
                </a:srgbClr>
              </a:buClr>
              <a:buSzPct val="75000"/>
              <a:defRPr/>
            </a:pPr>
            <a:r>
              <a:rPr lang="en-GB" sz="2800" dirty="0">
                <a:solidFill>
                  <a:srgbClr val="002060"/>
                </a:solidFill>
                <a:latin typeface="Cambria" panose="02040503050406030204" pitchFamily="18" charset="0"/>
              </a:rPr>
              <a:t>Training in tagging at sea</a:t>
            </a:r>
          </a:p>
          <a:p>
            <a:pPr marL="179388" indent="-179388" defTabSz="914400">
              <a:buClr>
                <a:srgbClr val="0F6FC6">
                  <a:lumMod val="75000"/>
                </a:srgbClr>
              </a:buClr>
              <a:buSzPct val="75000"/>
              <a:defRPr/>
            </a:pPr>
            <a:r>
              <a:rPr lang="en-GB" sz="2800" dirty="0">
                <a:solidFill>
                  <a:srgbClr val="002060"/>
                </a:solidFill>
                <a:latin typeface="Cambria" panose="02040503050406030204" pitchFamily="18" charset="0"/>
              </a:rPr>
              <a:t>Training in shore-based tag-recovery</a:t>
            </a:r>
          </a:p>
          <a:p>
            <a:pPr marL="179388" indent="-179388" defTabSz="914400">
              <a:buClr>
                <a:srgbClr val="0F6FC6">
                  <a:lumMod val="75000"/>
                </a:srgbClr>
              </a:buClr>
              <a:buSzPct val="75000"/>
              <a:defRPr/>
            </a:pPr>
            <a:r>
              <a:rPr lang="en-GB" sz="2800" dirty="0">
                <a:solidFill>
                  <a:srgbClr val="002060"/>
                </a:solidFill>
                <a:latin typeface="Cambria" panose="02040503050406030204" pitchFamily="18" charset="0"/>
              </a:rPr>
              <a:t>Three data-analysis workshops last year</a:t>
            </a:r>
          </a:p>
          <a:p>
            <a:pPr marL="179388" indent="-179388" defTabSz="914400">
              <a:buClr>
                <a:srgbClr val="0F6FC6">
                  <a:lumMod val="75000"/>
                </a:srgbClr>
              </a:buClr>
              <a:buSzPct val="75000"/>
              <a:defRPr/>
            </a:pPr>
            <a:r>
              <a:rPr lang="en-GB" sz="2800" dirty="0">
                <a:solidFill>
                  <a:srgbClr val="002060"/>
                </a:solidFill>
                <a:latin typeface="Cambria" panose="02040503050406030204" pitchFamily="18" charset="0"/>
              </a:rPr>
              <a:t>Two hardpart reading workshops this year</a:t>
            </a:r>
          </a:p>
          <a:p>
            <a:pPr marL="179388" indent="-179388" defTabSz="914400">
              <a:buClr>
                <a:srgbClr val="0F6FC6">
                  <a:lumMod val="75000"/>
                </a:srgbClr>
              </a:buClr>
              <a:buSzPct val="75000"/>
              <a:defRPr/>
            </a:pPr>
            <a:r>
              <a:rPr lang="en-GB" sz="2800" dirty="0">
                <a:solidFill>
                  <a:srgbClr val="002060"/>
                </a:solidFill>
                <a:latin typeface="Cambria" panose="02040503050406030204" pitchFamily="18" charset="0"/>
              </a:rPr>
              <a:t>Integrate data-analytic activities</a:t>
            </a:r>
          </a:p>
        </p:txBody>
      </p:sp>
      <p:sp>
        <p:nvSpPr>
          <p:cNvPr id="9" name="Rectangle 8">
            <a:extLst>
              <a:ext uri="{FF2B5EF4-FFF2-40B4-BE49-F238E27FC236}">
                <a16:creationId xmlns:a16="http://schemas.microsoft.com/office/drawing/2014/main" id="{71A554C1-DD7B-4455-8E08-D279F8669FF8}"/>
              </a:ext>
            </a:extLst>
          </p:cNvPr>
          <p:cNvSpPr/>
          <p:nvPr/>
        </p:nvSpPr>
        <p:spPr>
          <a:xfrm>
            <a:off x="570010" y="1908094"/>
            <a:ext cx="3934795" cy="830997"/>
          </a:xfrm>
          <a:prstGeom prst="rect">
            <a:avLst/>
          </a:prstGeom>
        </p:spPr>
        <p:txBody>
          <a:bodyPr wrap="none">
            <a:spAutoFit/>
          </a:bodyPr>
          <a:lstStyle/>
          <a:p>
            <a:r>
              <a:rPr lang="en-GB" sz="2400" b="1" dirty="0">
                <a:solidFill>
                  <a:srgbClr val="0070C0"/>
                </a:solidFill>
                <a:latin typeface="Cambria" panose="02040503050406030204" pitchFamily="18" charset="0"/>
              </a:rPr>
              <a:t>AOTTP – Capacity Building</a:t>
            </a:r>
          </a:p>
          <a:p>
            <a:pPr algn="ctr"/>
            <a:r>
              <a:rPr lang="en-GB" sz="2400" b="1" dirty="0">
                <a:solidFill>
                  <a:srgbClr val="0070C0"/>
                </a:solidFill>
                <a:latin typeface="Cambria" panose="02040503050406030204" pitchFamily="18" charset="0"/>
              </a:rPr>
              <a:t>Activities</a:t>
            </a:r>
            <a:endParaRPr lang="en-CA" sz="2400" dirty="0"/>
          </a:p>
        </p:txBody>
      </p:sp>
      <p:sp>
        <p:nvSpPr>
          <p:cNvPr id="10" name="TextBox 9">
            <a:extLst>
              <a:ext uri="{FF2B5EF4-FFF2-40B4-BE49-F238E27FC236}">
                <a16:creationId xmlns:a16="http://schemas.microsoft.com/office/drawing/2014/main" id="{DA09DFE6-7085-4E9F-B4AF-26779494CBBC}"/>
              </a:ext>
            </a:extLst>
          </p:cNvPr>
          <p:cNvSpPr txBox="1"/>
          <p:nvPr/>
        </p:nvSpPr>
        <p:spPr>
          <a:xfrm>
            <a:off x="8768219" y="1365337"/>
            <a:ext cx="2705622" cy="338554"/>
          </a:xfrm>
          <a:prstGeom prst="rect">
            <a:avLst/>
          </a:prstGeom>
          <a:noFill/>
        </p:spPr>
        <p:txBody>
          <a:bodyPr wrap="square" rtlCol="0">
            <a:spAutoFit/>
          </a:bodyPr>
          <a:lstStyle/>
          <a:p>
            <a:r>
              <a:rPr lang="en-CA" sz="1600" b="1" dirty="0"/>
              <a:t>Tagging and Recovery</a:t>
            </a:r>
          </a:p>
        </p:txBody>
      </p:sp>
      <p:sp>
        <p:nvSpPr>
          <p:cNvPr id="11" name="TextBox 10">
            <a:extLst>
              <a:ext uri="{FF2B5EF4-FFF2-40B4-BE49-F238E27FC236}">
                <a16:creationId xmlns:a16="http://schemas.microsoft.com/office/drawing/2014/main" id="{DB43417B-AAED-48B2-B742-25D4DE24A9FC}"/>
              </a:ext>
            </a:extLst>
          </p:cNvPr>
          <p:cNvSpPr txBox="1"/>
          <p:nvPr/>
        </p:nvSpPr>
        <p:spPr>
          <a:xfrm>
            <a:off x="8693063" y="4096011"/>
            <a:ext cx="3795386" cy="369332"/>
          </a:xfrm>
          <a:prstGeom prst="rect">
            <a:avLst/>
          </a:prstGeom>
          <a:noFill/>
        </p:spPr>
        <p:txBody>
          <a:bodyPr wrap="square" rtlCol="0">
            <a:spAutoFit/>
          </a:bodyPr>
          <a:lstStyle/>
          <a:p>
            <a:r>
              <a:rPr lang="en-CA" b="1" dirty="0"/>
              <a:t>Awareness raising activities</a:t>
            </a:r>
          </a:p>
        </p:txBody>
      </p:sp>
      <p:sp>
        <p:nvSpPr>
          <p:cNvPr id="12" name="Rectangle 11">
            <a:extLst>
              <a:ext uri="{FF2B5EF4-FFF2-40B4-BE49-F238E27FC236}">
                <a16:creationId xmlns:a16="http://schemas.microsoft.com/office/drawing/2014/main" id="{A6C75A0C-88AD-48C6-9DAA-070A6501DF08}"/>
              </a:ext>
            </a:extLst>
          </p:cNvPr>
          <p:cNvSpPr/>
          <p:nvPr/>
        </p:nvSpPr>
        <p:spPr>
          <a:xfrm>
            <a:off x="5283663" y="563726"/>
            <a:ext cx="40614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AOTTP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92784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lumMod val="95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9B6378-F0AF-4B3B-9B94-F6B0972AB80A}"/>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0D74B4DA-0154-44FD-AFD2-FA2749153C92}"/>
              </a:ext>
            </a:extLst>
          </p:cNvPr>
          <p:cNvSpPr/>
          <p:nvPr/>
        </p:nvSpPr>
        <p:spPr>
          <a:xfrm>
            <a:off x="5283663" y="563726"/>
            <a:ext cx="40614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AOTTP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itle 4">
            <a:extLst>
              <a:ext uri="{FF2B5EF4-FFF2-40B4-BE49-F238E27FC236}">
                <a16:creationId xmlns:a16="http://schemas.microsoft.com/office/drawing/2014/main" id="{301AB3F5-0EB3-4373-805A-AE82FBA5D326}"/>
              </a:ext>
            </a:extLst>
          </p:cNvPr>
          <p:cNvSpPr>
            <a:spLocks noGrp="1"/>
          </p:cNvSpPr>
          <p:nvPr>
            <p:ph type="title"/>
          </p:nvPr>
        </p:nvSpPr>
        <p:spPr>
          <a:xfrm>
            <a:off x="1592218" y="1373836"/>
            <a:ext cx="9014792" cy="651907"/>
          </a:xfrm>
        </p:spPr>
        <p:txBody>
          <a:bodyPr>
            <a:normAutofit fontScale="90000"/>
          </a:bodyPr>
          <a:lstStyle/>
          <a:p>
            <a:r>
              <a:rPr lang="en-GB" sz="3600" b="1" dirty="0">
                <a:solidFill>
                  <a:srgbClr val="0070C0"/>
                </a:solidFill>
                <a:latin typeface="Cambria" panose="02040503050406030204" pitchFamily="18" charset="0"/>
              </a:rPr>
              <a:t>AOTTP – Future  - Programme ends Nov 2020 </a:t>
            </a:r>
            <a:endParaRPr lang="en-US" sz="3600" b="1" dirty="0">
              <a:solidFill>
                <a:srgbClr val="0070C0"/>
              </a:solidFill>
              <a:latin typeface="Cambria" panose="02040503050406030204" pitchFamily="18" charset="0"/>
            </a:endParaRPr>
          </a:p>
        </p:txBody>
      </p:sp>
      <p:sp>
        <p:nvSpPr>
          <p:cNvPr id="7" name="TextBox 6">
            <a:extLst>
              <a:ext uri="{FF2B5EF4-FFF2-40B4-BE49-F238E27FC236}">
                <a16:creationId xmlns:a16="http://schemas.microsoft.com/office/drawing/2014/main" id="{C48A3AEE-5F9F-4B9F-8F3F-44E83739921A}"/>
              </a:ext>
            </a:extLst>
          </p:cNvPr>
          <p:cNvSpPr txBox="1"/>
          <p:nvPr/>
        </p:nvSpPr>
        <p:spPr>
          <a:xfrm>
            <a:off x="1134507" y="2181047"/>
            <a:ext cx="3508238" cy="181588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onstantia"/>
                <a:ea typeface="+mn-ea"/>
                <a:cs typeface="+mn-cs"/>
              </a:rPr>
              <a:t>Tagging: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70C0"/>
                </a:solidFill>
                <a:effectLst/>
                <a:uLnTx/>
                <a:uFillTx/>
                <a:latin typeface="Constantia"/>
                <a:ea typeface="+mn-ea"/>
                <a:cs typeface="+mn-cs"/>
              </a:rPr>
              <a:t>USA &amp; Caribbean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70C0"/>
                </a:solidFill>
                <a:effectLst/>
                <a:uLnTx/>
                <a:uFillTx/>
                <a:latin typeface="Constantia"/>
                <a:ea typeface="+mn-ea"/>
                <a:cs typeface="+mn-cs"/>
              </a:rPr>
              <a:t>St Helena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70C0"/>
                </a:solidFill>
                <a:effectLst/>
                <a:uLnTx/>
                <a:uFillTx/>
                <a:latin typeface="Constantia"/>
                <a:ea typeface="+mn-ea"/>
                <a:cs typeface="+mn-cs"/>
              </a:rPr>
              <a:t>Northern Brazil</a:t>
            </a:r>
          </a:p>
        </p:txBody>
      </p:sp>
      <p:sp>
        <p:nvSpPr>
          <p:cNvPr id="8" name="TextBox 7">
            <a:extLst>
              <a:ext uri="{FF2B5EF4-FFF2-40B4-BE49-F238E27FC236}">
                <a16:creationId xmlns:a16="http://schemas.microsoft.com/office/drawing/2014/main" id="{52D8A9AE-59FE-42AC-8B0C-621C0F35922A}"/>
              </a:ext>
            </a:extLst>
          </p:cNvPr>
          <p:cNvSpPr txBox="1"/>
          <p:nvPr/>
        </p:nvSpPr>
        <p:spPr>
          <a:xfrm>
            <a:off x="1033080" y="4438847"/>
            <a:ext cx="4034220" cy="181588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F6FC6"/>
                </a:solidFill>
                <a:effectLst/>
                <a:uLnTx/>
                <a:uFillTx/>
                <a:latin typeface="Constantia"/>
                <a:ea typeface="+mn-ea"/>
                <a:cs typeface="+mn-cs"/>
              </a:rPr>
              <a:t>Data quality and checking will continue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F6FC6"/>
                </a:solidFill>
                <a:effectLst/>
                <a:uLnTx/>
                <a:uFillTx/>
                <a:latin typeface="Constantia"/>
                <a:ea typeface="+mn-ea"/>
                <a:cs typeface="+mn-cs"/>
              </a:rPr>
              <a:t>‘Raw’ log-book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F6FC6"/>
                </a:solidFill>
                <a:effectLst/>
                <a:uLnTx/>
                <a:uFillTx/>
                <a:latin typeface="Constantia"/>
                <a:ea typeface="+mn-ea"/>
                <a:cs typeface="+mn-cs"/>
              </a:rPr>
              <a:t>VMS data</a:t>
            </a:r>
          </a:p>
        </p:txBody>
      </p:sp>
      <p:sp>
        <p:nvSpPr>
          <p:cNvPr id="9" name="TextBox 8">
            <a:extLst>
              <a:ext uri="{FF2B5EF4-FFF2-40B4-BE49-F238E27FC236}">
                <a16:creationId xmlns:a16="http://schemas.microsoft.com/office/drawing/2014/main" id="{F38334FB-AB46-4DBB-8458-9AAB13C50F29}"/>
              </a:ext>
            </a:extLst>
          </p:cNvPr>
          <p:cNvSpPr txBox="1"/>
          <p:nvPr/>
        </p:nvSpPr>
        <p:spPr>
          <a:xfrm>
            <a:off x="6281692" y="2115922"/>
            <a:ext cx="5288054" cy="2369880"/>
          </a:xfrm>
          <a:prstGeom prst="rect">
            <a:avLst/>
          </a:prstGeom>
          <a:solidFill>
            <a:schemeClr val="bg1">
              <a:lumMod val="85000"/>
            </a:schemeClr>
          </a:solidFill>
          <a:ln>
            <a:solidFill>
              <a:schemeClr val="accent1">
                <a:shade val="50000"/>
                <a:satMod val="103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onstantia"/>
                <a:ea typeface="+mn-ea"/>
                <a:cs typeface="+mn-cs"/>
              </a:rPr>
              <a:t>Research</a:t>
            </a:r>
            <a:r>
              <a:rPr kumimoji="0" lang="en-GB" sz="2400" b="1" i="0" u="none" strike="noStrike" kern="1200" cap="none" spc="0" normalizeH="0" baseline="0" noProof="0" dirty="0">
                <a:ln>
                  <a:noFill/>
                </a:ln>
                <a:solidFill>
                  <a:srgbClr val="0070C0"/>
                </a:solidFill>
                <a:effectLst/>
                <a:uLnTx/>
                <a:uFillTx/>
                <a:latin typeface="Constantia"/>
                <a:ea typeface="+mn-ea"/>
                <a:cs typeface="+mn-cs"/>
              </a:rPr>
              <a:t>:</a:t>
            </a:r>
            <a:endParaRPr kumimoji="0" lang="en-GB" sz="2400" b="0" i="0" u="none" strike="noStrike" kern="1200" cap="none" spc="0" normalizeH="0" baseline="0" noProof="0" dirty="0">
              <a:ln>
                <a:noFill/>
              </a:ln>
              <a:solidFill>
                <a:srgbClr val="0070C0"/>
              </a:solidFill>
              <a:effectLst/>
              <a:uLnTx/>
              <a:uFillTx/>
              <a:latin typeface="Constanti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Constantia"/>
                <a:ea typeface="+mn-ea"/>
                <a:cs typeface="+mn-cs"/>
              </a:rPr>
              <a:t>Targeted research projects ongoing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Constantia"/>
                <a:ea typeface="+mn-ea"/>
                <a:cs typeface="+mn-cs"/>
              </a:rPr>
              <a:t>Final AOTTP Symposium will be held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Dakar,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Senegal</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GB" sz="2400" b="0" i="0" u="none" strike="noStrike" kern="1200" cap="none" spc="0" normalizeH="0" baseline="0" noProof="0" dirty="0">
                <a:ln>
                  <a:noFill/>
                </a:ln>
                <a:solidFill>
                  <a:srgbClr val="0070C0"/>
                </a:solidFill>
                <a:effectLst/>
                <a:uLnTx/>
                <a:uFillTx/>
                <a:latin typeface="Constantia"/>
                <a:ea typeface="+mn-ea"/>
                <a:cs typeface="+mn-cs"/>
              </a:rPr>
              <a:t>June 2020.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Constantia"/>
                <a:ea typeface="+mn-ea"/>
                <a:cs typeface="+mn-cs"/>
              </a:rPr>
              <a:t>Special volume (Fisheries Research)-Guest Editors needed.</a:t>
            </a:r>
          </a:p>
        </p:txBody>
      </p:sp>
      <p:sp>
        <p:nvSpPr>
          <p:cNvPr id="10" name="TextBox 9">
            <a:extLst>
              <a:ext uri="{FF2B5EF4-FFF2-40B4-BE49-F238E27FC236}">
                <a16:creationId xmlns:a16="http://schemas.microsoft.com/office/drawing/2014/main" id="{AB76A77A-19B6-408F-BA65-4CF658730401}"/>
              </a:ext>
            </a:extLst>
          </p:cNvPr>
          <p:cNvSpPr txBox="1"/>
          <p:nvPr/>
        </p:nvSpPr>
        <p:spPr>
          <a:xfrm>
            <a:off x="6359720" y="4764645"/>
            <a:ext cx="4258345" cy="1384995"/>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F6FC6"/>
                </a:solidFill>
                <a:effectLst/>
                <a:uLnTx/>
                <a:uFillTx/>
                <a:latin typeface="Constantia"/>
                <a:ea typeface="+mn-ea"/>
                <a:cs typeface="+mn-cs"/>
              </a:rPr>
              <a:t>Final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F6FC6"/>
                </a:solidFill>
                <a:effectLst/>
                <a:uLnTx/>
                <a:uFillTx/>
                <a:latin typeface="Constantia"/>
                <a:ea typeface="+mn-ea"/>
                <a:cs typeface="+mn-cs"/>
              </a:rPr>
              <a:t>Exit Strategy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F6FC6"/>
                </a:solidFill>
                <a:effectLst/>
                <a:uLnTx/>
                <a:uFillTx/>
                <a:latin typeface="Constantia"/>
                <a:ea typeface="+mn-ea"/>
                <a:cs typeface="+mn-cs"/>
              </a:rPr>
              <a:t>(TROs cease in Jan 2020)</a:t>
            </a:r>
          </a:p>
        </p:txBody>
      </p:sp>
    </p:spTree>
    <p:extLst>
      <p:ext uri="{BB962C8B-B14F-4D97-AF65-F5344CB8AC3E}">
        <p14:creationId xmlns:p14="http://schemas.microsoft.com/office/powerpoint/2010/main" val="3385865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fish&#10;&#10;Description automatically generated">
            <a:extLst>
              <a:ext uri="{FF2B5EF4-FFF2-40B4-BE49-F238E27FC236}">
                <a16:creationId xmlns:a16="http://schemas.microsoft.com/office/drawing/2014/main" id="{D9911B2F-47AC-4A5C-B0D5-33DC92229B1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9254" b="746"/>
          <a:stretch/>
        </p:blipFill>
        <p:spPr>
          <a:xfrm>
            <a:off x="1524016" y="1"/>
            <a:ext cx="9143985" cy="6858000"/>
          </a:xfrm>
          <a:prstGeom prst="rect">
            <a:avLst/>
          </a:prstGeom>
          <a:blipFill dpi="0" rotWithShape="1">
            <a:blip r:embed="rId3">
              <a:alphaModFix amt="35000"/>
            </a:blip>
            <a:srcRect/>
            <a:tile tx="0" ty="0" sx="100000" sy="100000" flip="none" algn="tl"/>
          </a:blipFill>
        </p:spPr>
      </p:pic>
      <p:sp>
        <p:nvSpPr>
          <p:cNvPr id="6" name="TextBox 5">
            <a:extLst>
              <a:ext uri="{FF2B5EF4-FFF2-40B4-BE49-F238E27FC236}">
                <a16:creationId xmlns:a16="http://schemas.microsoft.com/office/drawing/2014/main" id="{889BA194-6549-4DAA-9F23-D8D55A5398C5}"/>
              </a:ext>
            </a:extLst>
          </p:cNvPr>
          <p:cNvSpPr txBox="1"/>
          <p:nvPr/>
        </p:nvSpPr>
        <p:spPr>
          <a:xfrm>
            <a:off x="1955982" y="526699"/>
            <a:ext cx="8414952" cy="1880002"/>
          </a:xfrm>
          <a:prstGeom prst="rect">
            <a:avLst/>
          </a:prstGeom>
          <a:noFill/>
        </p:spPr>
        <p:txBody>
          <a:bodyPr wrap="square" rtlCol="0">
            <a:spAutoFit/>
          </a:bodyPr>
          <a:lstStyle/>
          <a:p>
            <a:pPr algn="ctr" defTabSz="914400"/>
            <a:r>
              <a:rPr lang="en-US" sz="2800" b="1" dirty="0">
                <a:solidFill>
                  <a:prstClr val="black"/>
                </a:solidFill>
                <a:latin typeface="Calibri" panose="020F0502020204030204"/>
              </a:rPr>
              <a:t>The Atlantic Ocean tropical Tuna Tagging </a:t>
            </a:r>
            <a:r>
              <a:rPr lang="en-US" sz="2800" b="1" dirty="0" err="1">
                <a:solidFill>
                  <a:prstClr val="black"/>
                </a:solidFill>
                <a:latin typeface="Calibri" panose="020F0502020204030204"/>
              </a:rPr>
              <a:t>Programme</a:t>
            </a:r>
            <a:r>
              <a:rPr lang="en-US" sz="2800" b="1" dirty="0">
                <a:solidFill>
                  <a:prstClr val="black"/>
                </a:solidFill>
                <a:latin typeface="Calibri" panose="020F0502020204030204"/>
              </a:rPr>
              <a:t> Final Symposium</a:t>
            </a:r>
            <a:endParaRPr lang="fr-FR" sz="2800" b="1" dirty="0">
              <a:solidFill>
                <a:prstClr val="black"/>
              </a:solidFill>
              <a:latin typeface="Calibri" panose="020F0502020204030204"/>
            </a:endParaRPr>
          </a:p>
          <a:p>
            <a:pPr algn="ctr" defTabSz="914400">
              <a:spcBef>
                <a:spcPts val="450"/>
              </a:spcBef>
            </a:pPr>
            <a:r>
              <a:rPr lang="en-GB" sz="2800" i="1" dirty="0">
                <a:solidFill>
                  <a:prstClr val="black"/>
                </a:solidFill>
                <a:latin typeface="Calibri" panose="020F0502020204030204"/>
              </a:rPr>
              <a:t>Experience, Results and Lessons Learnt from Oceanic Tuna Tagging Campaigns: the AOTTP in Context.</a:t>
            </a:r>
            <a:endParaRPr lang="fr-FR" sz="2800" i="1"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70EF6EF6-E4D1-42C1-9391-6C1EAAFC2853}"/>
              </a:ext>
            </a:extLst>
          </p:cNvPr>
          <p:cNvSpPr txBox="1"/>
          <p:nvPr/>
        </p:nvSpPr>
        <p:spPr>
          <a:xfrm>
            <a:off x="2162133" y="2575414"/>
            <a:ext cx="7955737" cy="120032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outerShdw blurRad="50800" dist="38100" dir="2700000" algn="tl" rotWithShape="0">
              <a:prstClr val="black">
                <a:alpha val="40000"/>
              </a:prstClr>
            </a:outerShdw>
            <a:softEdge rad="63500"/>
          </a:effectLst>
        </p:spPr>
        <p:txBody>
          <a:bodyPr wrap="square" rtlCol="0">
            <a:spAutoFit/>
          </a:bodyPr>
          <a:lstStyle/>
          <a:p>
            <a:pPr algn="ctr" defTabSz="914400"/>
            <a:r>
              <a:rPr lang="en-GB" sz="3600" dirty="0">
                <a:solidFill>
                  <a:prstClr val="black"/>
                </a:solidFill>
                <a:latin typeface="Calibri" panose="020F0502020204030204"/>
              </a:rPr>
              <a:t>Save the date! </a:t>
            </a:r>
          </a:p>
          <a:p>
            <a:pPr algn="ctr" defTabSz="914400"/>
            <a:r>
              <a:rPr lang="en-GB" sz="3600" b="1" dirty="0">
                <a:solidFill>
                  <a:prstClr val="black"/>
                </a:solidFill>
                <a:latin typeface="Calibri" panose="020F0502020204030204"/>
              </a:rPr>
              <a:t>16</a:t>
            </a:r>
            <a:r>
              <a:rPr lang="en-GB" sz="3600" b="1" baseline="30000" dirty="0">
                <a:solidFill>
                  <a:prstClr val="black"/>
                </a:solidFill>
                <a:latin typeface="Calibri" panose="020F0502020204030204"/>
              </a:rPr>
              <a:t>th</a:t>
            </a:r>
            <a:r>
              <a:rPr lang="en-GB" sz="3600" b="1" dirty="0">
                <a:solidFill>
                  <a:prstClr val="black"/>
                </a:solidFill>
                <a:latin typeface="Calibri" panose="020F0502020204030204"/>
              </a:rPr>
              <a:t> to 18</a:t>
            </a:r>
            <a:r>
              <a:rPr lang="en-GB" sz="3600" b="1" baseline="30000" dirty="0">
                <a:solidFill>
                  <a:prstClr val="black"/>
                </a:solidFill>
                <a:latin typeface="Calibri" panose="020F0502020204030204"/>
              </a:rPr>
              <a:t>th</a:t>
            </a:r>
            <a:r>
              <a:rPr lang="en-GB" sz="3600" b="1" dirty="0">
                <a:solidFill>
                  <a:prstClr val="black"/>
                </a:solidFill>
                <a:latin typeface="Calibri" panose="020F0502020204030204"/>
              </a:rPr>
              <a:t> June 2020, Dakar,</a:t>
            </a:r>
            <a:r>
              <a:rPr lang="en-GB" sz="3600" dirty="0">
                <a:solidFill>
                  <a:prstClr val="black"/>
                </a:solidFill>
                <a:latin typeface="Calibri" panose="020F0502020204030204"/>
              </a:rPr>
              <a:t> </a:t>
            </a:r>
            <a:r>
              <a:rPr lang="en-GB" sz="3600" b="1" dirty="0">
                <a:solidFill>
                  <a:prstClr val="black"/>
                </a:solidFill>
                <a:latin typeface="Calibri" panose="020F0502020204030204"/>
              </a:rPr>
              <a:t>Senegal</a:t>
            </a:r>
            <a:r>
              <a:rPr lang="en-GB" sz="3600" dirty="0">
                <a:solidFill>
                  <a:prstClr val="black"/>
                </a:solidFill>
                <a:latin typeface="Calibri" panose="020F0502020204030204"/>
              </a:rPr>
              <a:t> </a:t>
            </a:r>
            <a:endParaRPr lang="fr-FR" sz="3600"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3440932B-6C60-40A0-9286-90BFD8EFED89}"/>
              </a:ext>
            </a:extLst>
          </p:cNvPr>
          <p:cNvSpPr txBox="1"/>
          <p:nvPr/>
        </p:nvSpPr>
        <p:spPr>
          <a:xfrm>
            <a:off x="5982749" y="3981097"/>
            <a:ext cx="4269886" cy="2454518"/>
          </a:xfrm>
          <a:prstGeom prst="rect">
            <a:avLst/>
          </a:prstGeom>
          <a:noFill/>
        </p:spPr>
        <p:txBody>
          <a:bodyPr wrap="square" rtlCol="0">
            <a:spAutoFit/>
          </a:bodyPr>
          <a:lstStyle/>
          <a:p>
            <a:pPr marL="214313" indent="-214313" defTabSz="914400">
              <a:buFont typeface="Wingdings" panose="05000000000000000000" pitchFamily="2" charset="2"/>
              <a:buChar char="q"/>
            </a:pPr>
            <a:r>
              <a:rPr lang="en-US" sz="2000" b="1" dirty="0">
                <a:solidFill>
                  <a:prstClr val="black"/>
                </a:solidFill>
                <a:latin typeface="Calibri" panose="020F0502020204030204"/>
              </a:rPr>
              <a:t>Experimental Design and Tagging Techniques</a:t>
            </a:r>
            <a:endParaRPr lang="fr-FR" sz="2000" b="1" dirty="0">
              <a:solidFill>
                <a:prstClr val="black"/>
              </a:solidFill>
              <a:latin typeface="Calibri" panose="020F0502020204030204"/>
            </a:endParaRPr>
          </a:p>
          <a:p>
            <a:pPr marL="214313" indent="-214313" defTabSz="914400">
              <a:buFont typeface="Wingdings" panose="05000000000000000000" pitchFamily="2" charset="2"/>
              <a:buChar char="q"/>
            </a:pPr>
            <a:r>
              <a:rPr lang="en-US" sz="2000" b="1" dirty="0">
                <a:solidFill>
                  <a:prstClr val="black"/>
                </a:solidFill>
                <a:latin typeface="Calibri" panose="020F0502020204030204"/>
              </a:rPr>
              <a:t>Age and Growth </a:t>
            </a:r>
            <a:endParaRPr lang="fr-FR" sz="2000" b="1" dirty="0">
              <a:solidFill>
                <a:prstClr val="black"/>
              </a:solidFill>
              <a:latin typeface="Calibri" panose="020F0502020204030204"/>
            </a:endParaRPr>
          </a:p>
          <a:p>
            <a:pPr marL="214313" indent="-214313" defTabSz="914400">
              <a:buFont typeface="Wingdings" panose="05000000000000000000" pitchFamily="2" charset="2"/>
              <a:buChar char="q"/>
            </a:pPr>
            <a:r>
              <a:rPr lang="en-US" sz="2000" b="1" dirty="0">
                <a:solidFill>
                  <a:prstClr val="black"/>
                </a:solidFill>
                <a:latin typeface="Calibri" panose="020F0502020204030204"/>
              </a:rPr>
              <a:t>Electronic Tagging</a:t>
            </a:r>
            <a:endParaRPr lang="fr-FR" sz="2000" b="1" dirty="0">
              <a:solidFill>
                <a:prstClr val="black"/>
              </a:solidFill>
              <a:latin typeface="Calibri" panose="020F0502020204030204"/>
            </a:endParaRPr>
          </a:p>
          <a:p>
            <a:pPr marL="214313" indent="-214313" defTabSz="914400">
              <a:buFont typeface="Wingdings" panose="05000000000000000000" pitchFamily="2" charset="2"/>
              <a:buChar char="q"/>
            </a:pPr>
            <a:r>
              <a:rPr lang="en-US" sz="2000" b="1" dirty="0">
                <a:solidFill>
                  <a:prstClr val="black"/>
                </a:solidFill>
                <a:latin typeface="Calibri" panose="020F0502020204030204"/>
              </a:rPr>
              <a:t>Mortality and Abundance</a:t>
            </a:r>
            <a:endParaRPr lang="fr-FR" sz="2000" b="1" dirty="0">
              <a:solidFill>
                <a:prstClr val="black"/>
              </a:solidFill>
              <a:latin typeface="Calibri" panose="020F0502020204030204"/>
            </a:endParaRPr>
          </a:p>
          <a:p>
            <a:pPr marL="214313" indent="-214313" defTabSz="914400">
              <a:buFont typeface="Wingdings" panose="05000000000000000000" pitchFamily="2" charset="2"/>
              <a:buChar char="q"/>
            </a:pPr>
            <a:r>
              <a:rPr lang="en-US" sz="2000" b="1" dirty="0">
                <a:solidFill>
                  <a:prstClr val="black"/>
                </a:solidFill>
                <a:latin typeface="Calibri" panose="020F0502020204030204"/>
              </a:rPr>
              <a:t>Impact of FADs </a:t>
            </a:r>
            <a:endParaRPr lang="fr-FR" sz="2000" b="1" dirty="0">
              <a:solidFill>
                <a:prstClr val="black"/>
              </a:solidFill>
              <a:latin typeface="Calibri" panose="020F0502020204030204"/>
            </a:endParaRPr>
          </a:p>
          <a:p>
            <a:pPr marL="214313" indent="-214313" defTabSz="914400">
              <a:buFont typeface="Wingdings" panose="05000000000000000000" pitchFamily="2" charset="2"/>
              <a:buChar char="q"/>
            </a:pPr>
            <a:r>
              <a:rPr lang="en-US" sz="2000" b="1" dirty="0">
                <a:solidFill>
                  <a:prstClr val="black"/>
                </a:solidFill>
                <a:latin typeface="Calibri" panose="020F0502020204030204"/>
              </a:rPr>
              <a:t>Stock Assessment and Management </a:t>
            </a:r>
            <a:endParaRPr lang="fr-FR" sz="2000" b="1" dirty="0">
              <a:solidFill>
                <a:prstClr val="black"/>
              </a:solidFill>
              <a:latin typeface="Calibri" panose="020F0502020204030204"/>
            </a:endParaRPr>
          </a:p>
          <a:p>
            <a:pPr algn="ctr" defTabSz="914400"/>
            <a:endParaRPr lang="fr-FR" sz="135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680705DB-B67C-48E4-9103-B58E23ACEC0C}"/>
              </a:ext>
            </a:extLst>
          </p:cNvPr>
          <p:cNvSpPr txBox="1"/>
          <p:nvPr/>
        </p:nvSpPr>
        <p:spPr>
          <a:xfrm>
            <a:off x="2110689" y="4196541"/>
            <a:ext cx="3762766" cy="2239074"/>
          </a:xfrm>
          <a:prstGeom prst="rect">
            <a:avLst/>
          </a:prstGeom>
          <a:noFill/>
        </p:spPr>
        <p:txBody>
          <a:bodyPr wrap="square" rtlCol="0">
            <a:spAutoFit/>
          </a:bodyPr>
          <a:lstStyle/>
          <a:p>
            <a:pPr defTabSz="914400"/>
            <a:r>
              <a:rPr lang="en-GB" b="1" dirty="0">
                <a:solidFill>
                  <a:prstClr val="black"/>
                </a:solidFill>
                <a:latin typeface="Calibri" panose="020F0502020204030204"/>
              </a:rPr>
              <a:t>Please register your interest by sending an email to </a:t>
            </a:r>
            <a:r>
              <a:rPr lang="en-GB" b="1" dirty="0">
                <a:solidFill>
                  <a:prstClr val="black"/>
                </a:solidFill>
                <a:latin typeface="Calibri" panose="020F0502020204030204"/>
                <a:hlinkClick r:id="rId4"/>
              </a:rPr>
              <a:t>aottp.symposium@iccat.int</a:t>
            </a:r>
            <a:endParaRPr lang="en-GB" b="1" dirty="0">
              <a:solidFill>
                <a:prstClr val="black"/>
              </a:solidFill>
              <a:latin typeface="Calibri" panose="020F0502020204030204"/>
            </a:endParaRPr>
          </a:p>
          <a:p>
            <a:pPr defTabSz="914400"/>
            <a:endParaRPr lang="en-GB" b="1" dirty="0">
              <a:solidFill>
                <a:prstClr val="black"/>
              </a:solidFill>
              <a:latin typeface="Calibri" panose="020F0502020204030204"/>
            </a:endParaRPr>
          </a:p>
          <a:p>
            <a:pPr defTabSz="914400"/>
            <a:r>
              <a:rPr lang="en-US" b="1" dirty="0">
                <a:solidFill>
                  <a:prstClr val="black"/>
                </a:solidFill>
                <a:latin typeface="Calibri" panose="020F0502020204030204"/>
              </a:rPr>
              <a:t>Interested in sponsoring an Early Career Researcher? </a:t>
            </a:r>
            <a:r>
              <a:rPr lang="en-US" b="1" dirty="0">
                <a:solidFill>
                  <a:prstClr val="black"/>
                </a:solidFill>
                <a:latin typeface="Calibri" panose="020F0502020204030204"/>
                <a:hlinkClick r:id="rId4"/>
              </a:rPr>
              <a:t>Contact us </a:t>
            </a:r>
            <a:r>
              <a:rPr lang="en-US" b="1" dirty="0">
                <a:solidFill>
                  <a:prstClr val="black"/>
                </a:solidFill>
                <a:latin typeface="Calibri" panose="020F0502020204030204"/>
              </a:rPr>
              <a:t>for more information!</a:t>
            </a:r>
            <a:endParaRPr lang="fr-FR" b="1" dirty="0">
              <a:solidFill>
                <a:prstClr val="black"/>
              </a:solidFill>
              <a:latin typeface="Calibri" panose="020F0502020204030204"/>
            </a:endParaRPr>
          </a:p>
          <a:p>
            <a:pPr defTabSz="914400"/>
            <a:endParaRPr lang="fr-FR" sz="1350" dirty="0">
              <a:solidFill>
                <a:prstClr val="black"/>
              </a:solidFill>
              <a:latin typeface="Calibri" panose="020F0502020204030204"/>
            </a:endParaRPr>
          </a:p>
        </p:txBody>
      </p:sp>
      <p:pic>
        <p:nvPicPr>
          <p:cNvPr id="10" name="Picture 9" descr="A picture containing text&#10;&#10;Description automatically generated">
            <a:extLst>
              <a:ext uri="{FF2B5EF4-FFF2-40B4-BE49-F238E27FC236}">
                <a16:creationId xmlns:a16="http://schemas.microsoft.com/office/drawing/2014/main" id="{E2C1AECE-B000-4488-94EB-6355F5673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8570" y="6172082"/>
            <a:ext cx="848130" cy="685919"/>
          </a:xfrm>
          <a:prstGeom prst="rect">
            <a:avLst/>
          </a:prstGeom>
        </p:spPr>
      </p:pic>
      <p:pic>
        <p:nvPicPr>
          <p:cNvPr id="12" name="Picture 11" descr="A close up of a flower&#10;&#10;Description automatically generated">
            <a:extLst>
              <a:ext uri="{FF2B5EF4-FFF2-40B4-BE49-F238E27FC236}">
                <a16:creationId xmlns:a16="http://schemas.microsoft.com/office/drawing/2014/main" id="{B345EA6B-C98F-4895-B71C-0AF263C2D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316" y="6274811"/>
            <a:ext cx="912653" cy="608435"/>
          </a:xfrm>
          <a:prstGeom prst="rect">
            <a:avLst/>
          </a:prstGeom>
        </p:spPr>
      </p:pic>
    </p:spTree>
    <p:extLst>
      <p:ext uri="{BB962C8B-B14F-4D97-AF65-F5344CB8AC3E}">
        <p14:creationId xmlns:p14="http://schemas.microsoft.com/office/powerpoint/2010/main" val="1703373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74524" y="2661530"/>
            <a:ext cx="4185001" cy="2576340"/>
          </a:xfrm>
          <a:prstGeom prst="rect">
            <a:avLst/>
          </a:prstGeom>
        </p:spPr>
      </p:pic>
      <p:sp>
        <p:nvSpPr>
          <p:cNvPr id="7" name="TextBox 6"/>
          <p:cNvSpPr txBox="1"/>
          <p:nvPr/>
        </p:nvSpPr>
        <p:spPr>
          <a:xfrm>
            <a:off x="5800725" y="2136765"/>
            <a:ext cx="60071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No assessment, last assessment 2018</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Update of fishery indicators:</a:t>
            </a:r>
          </a:p>
          <a:p>
            <a:pPr marL="742950" lvl="1" indent="-285750">
              <a:buFont typeface="Arial" panose="020B0604020202020204" pitchFamily="34" charset="0"/>
              <a:buChar char="•"/>
            </a:pPr>
            <a:r>
              <a:rPr lang="en-US" sz="2400" dirty="0"/>
              <a:t>Catch</a:t>
            </a:r>
          </a:p>
          <a:p>
            <a:pPr marL="742950" lvl="1" indent="-285750">
              <a:buFont typeface="Arial" panose="020B0604020202020204" pitchFamily="34" charset="0"/>
              <a:buChar char="•"/>
            </a:pPr>
            <a:r>
              <a:rPr lang="en-US" sz="2400" dirty="0"/>
              <a:t>Juvenile index of abundance based on acoustic buoys from FOBs/FADs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Biological work on ageing and migration from AOTPP </a:t>
            </a:r>
          </a:p>
        </p:txBody>
      </p:sp>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3"/>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283663" y="563726"/>
            <a:ext cx="474341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Stock Status  -  Bigeye Tuna (BET)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12794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283663" y="563726"/>
            <a:ext cx="474341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Stock Status  -  Bigeye Tuna (BET)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FD0DA9D-2555-441A-9C68-09D84AC97164}"/>
              </a:ext>
            </a:extLst>
          </p:cNvPr>
          <p:cNvPicPr>
            <a:picLocks noChangeAspect="1"/>
          </p:cNvPicPr>
          <p:nvPr/>
        </p:nvPicPr>
        <p:blipFill>
          <a:blip r:embed="rId3"/>
          <a:stretch>
            <a:fillRect/>
          </a:stretch>
        </p:blipFill>
        <p:spPr>
          <a:xfrm>
            <a:off x="5280646" y="1888704"/>
            <a:ext cx="6565961" cy="4157832"/>
          </a:xfrm>
          <a:prstGeom prst="rect">
            <a:avLst/>
          </a:prstGeom>
        </p:spPr>
      </p:pic>
      <p:sp>
        <p:nvSpPr>
          <p:cNvPr id="3" name="Rectangle 2">
            <a:extLst>
              <a:ext uri="{FF2B5EF4-FFF2-40B4-BE49-F238E27FC236}">
                <a16:creationId xmlns:a16="http://schemas.microsoft.com/office/drawing/2014/main" id="{7F43F0F3-A137-4834-9A28-14A7DE8A1B00}"/>
              </a:ext>
            </a:extLst>
          </p:cNvPr>
          <p:cNvSpPr/>
          <p:nvPr/>
        </p:nvSpPr>
        <p:spPr>
          <a:xfrm>
            <a:off x="8697238" y="2066175"/>
            <a:ext cx="2977020" cy="923330"/>
          </a:xfrm>
          <a:prstGeom prst="rect">
            <a:avLst/>
          </a:prstGeom>
        </p:spPr>
        <p:txBody>
          <a:bodyPr wrap="square">
            <a:spAutoFit/>
          </a:bodyPr>
          <a:lstStyle/>
          <a:p>
            <a:r>
              <a:rPr lang="en-CA" b="1" dirty="0">
                <a:solidFill>
                  <a:srgbClr val="000000"/>
                </a:solidFill>
                <a:latin typeface="Calibri" panose="020F0502020204030204" pitchFamily="34" charset="0"/>
              </a:rPr>
              <a:t>2016/18	TAC		65,000t</a:t>
            </a:r>
          </a:p>
          <a:p>
            <a:r>
              <a:rPr lang="en-CA" b="1" dirty="0">
                <a:solidFill>
                  <a:srgbClr val="000000"/>
                </a:solidFill>
                <a:latin typeface="Calibri" panose="020F0502020204030204" pitchFamily="34" charset="0"/>
              </a:rPr>
              <a:t>2017 Catch    		78,482 t</a:t>
            </a:r>
          </a:p>
          <a:p>
            <a:r>
              <a:rPr lang="en-CA" b="1" dirty="0">
                <a:solidFill>
                  <a:srgbClr val="000000"/>
                </a:solidFill>
                <a:latin typeface="Calibri" panose="020F0502020204030204" pitchFamily="34" charset="0"/>
              </a:rPr>
              <a:t>2018 Catch     		73,366 t</a:t>
            </a:r>
            <a:endParaRPr lang="en-CA" b="1" dirty="0"/>
          </a:p>
        </p:txBody>
      </p:sp>
      <p:sp>
        <p:nvSpPr>
          <p:cNvPr id="8" name="Rectangle 7">
            <a:extLst>
              <a:ext uri="{FF2B5EF4-FFF2-40B4-BE49-F238E27FC236}">
                <a16:creationId xmlns:a16="http://schemas.microsoft.com/office/drawing/2014/main" id="{22FB1D91-84A2-4DC9-BC15-A148CE58CF95}"/>
              </a:ext>
            </a:extLst>
          </p:cNvPr>
          <p:cNvSpPr/>
          <p:nvPr/>
        </p:nvSpPr>
        <p:spPr>
          <a:xfrm>
            <a:off x="640524" y="1982276"/>
            <a:ext cx="4242148" cy="1815882"/>
          </a:xfrm>
          <a:prstGeom prst="rect">
            <a:avLst/>
          </a:prstGeom>
          <a:solidFill>
            <a:schemeClr val="bg1"/>
          </a:solidFill>
        </p:spPr>
        <p:txBody>
          <a:bodyPr wrap="square">
            <a:spAutoFit/>
          </a:bodyPr>
          <a:lstStyle/>
          <a:p>
            <a:r>
              <a:rPr lang="en-US" sz="2800" dirty="0">
                <a:solidFill>
                  <a:srgbClr val="000000"/>
                </a:solidFill>
                <a:latin typeface="Calibri" panose="020F0502020204030204" pitchFamily="34" charset="0"/>
              </a:rPr>
              <a:t>Nominal catches in the last three years have exceeded the agreed TAC (65,000 t) by 13-21% around.</a:t>
            </a:r>
            <a:endParaRPr lang="en-CA" sz="2800" dirty="0"/>
          </a:p>
        </p:txBody>
      </p:sp>
      <p:sp>
        <p:nvSpPr>
          <p:cNvPr id="9" name="Rectangle 8">
            <a:extLst>
              <a:ext uri="{FF2B5EF4-FFF2-40B4-BE49-F238E27FC236}">
                <a16:creationId xmlns:a16="http://schemas.microsoft.com/office/drawing/2014/main" id="{97D662F5-BCD4-49EE-B2AA-C01F9371CCAA}"/>
              </a:ext>
            </a:extLst>
          </p:cNvPr>
          <p:cNvSpPr/>
          <p:nvPr/>
        </p:nvSpPr>
        <p:spPr>
          <a:xfrm>
            <a:off x="639296" y="4566308"/>
            <a:ext cx="4138893" cy="1754326"/>
          </a:xfrm>
          <a:prstGeom prst="rect">
            <a:avLst/>
          </a:prstGeom>
          <a:solidFill>
            <a:schemeClr val="bg1"/>
          </a:solidFill>
        </p:spPr>
        <p:txBody>
          <a:bodyPr wrap="square">
            <a:spAutoFit/>
          </a:bodyPr>
          <a:lstStyle/>
          <a:p>
            <a:r>
              <a:rPr lang="en-US" dirty="0">
                <a:solidFill>
                  <a:srgbClr val="000000"/>
                </a:solidFill>
                <a:latin typeface="Calibri" panose="020F0502020204030204" pitchFamily="34" charset="0"/>
              </a:rPr>
              <a:t>Extensive review and re-estimation of annual catches.  Large difference between preliminary catch of 2016 (72,375 t) reported in SCRS 2017 compared to the 2016 catch level used in the 2018 stock assessment (79,958 t). </a:t>
            </a:r>
            <a:endParaRPr lang="en-CA" dirty="0"/>
          </a:p>
        </p:txBody>
      </p:sp>
    </p:spTree>
    <p:extLst>
      <p:ext uri="{BB962C8B-B14F-4D97-AF65-F5344CB8AC3E}">
        <p14:creationId xmlns:p14="http://schemas.microsoft.com/office/powerpoint/2010/main" val="3094068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283663" y="563726"/>
            <a:ext cx="474341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Stock Status  -  Bigeye Tuna (BET)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2B978660-7173-4E3A-B842-9C6A86F53CD7}"/>
              </a:ext>
            </a:extLst>
          </p:cNvPr>
          <p:cNvPicPr>
            <a:picLocks noChangeAspect="1"/>
          </p:cNvPicPr>
          <p:nvPr/>
        </p:nvPicPr>
        <p:blipFill rotWithShape="1">
          <a:blip r:embed="rId3"/>
          <a:srcRect l="9451" t="35876" r="20993" b="8010"/>
          <a:stretch/>
        </p:blipFill>
        <p:spPr>
          <a:xfrm>
            <a:off x="1875400" y="2467626"/>
            <a:ext cx="9348389" cy="4045908"/>
          </a:xfrm>
          <a:prstGeom prst="rect">
            <a:avLst/>
          </a:prstGeom>
        </p:spPr>
      </p:pic>
      <p:sp>
        <p:nvSpPr>
          <p:cNvPr id="6" name="Rectangle 5">
            <a:extLst>
              <a:ext uri="{FF2B5EF4-FFF2-40B4-BE49-F238E27FC236}">
                <a16:creationId xmlns:a16="http://schemas.microsoft.com/office/drawing/2014/main" id="{B5F26646-845E-442A-9EFE-595B90D193E9}"/>
              </a:ext>
            </a:extLst>
          </p:cNvPr>
          <p:cNvSpPr/>
          <p:nvPr/>
        </p:nvSpPr>
        <p:spPr>
          <a:xfrm>
            <a:off x="1995814" y="1616833"/>
            <a:ext cx="9152350" cy="707886"/>
          </a:xfrm>
          <a:prstGeom prst="rect">
            <a:avLst/>
          </a:prstGeom>
        </p:spPr>
        <p:txBody>
          <a:bodyPr wrap="square">
            <a:spAutoFit/>
          </a:bodyPr>
          <a:lstStyle/>
          <a:p>
            <a:r>
              <a:rPr lang="en-US" sz="2000" b="1" dirty="0"/>
              <a:t>Geographical distribution of the bigeye tuna catch by major gears 2000-09 and 2010-2017.</a:t>
            </a:r>
            <a:endParaRPr lang="en-CA" sz="2000" b="1" dirty="0"/>
          </a:p>
        </p:txBody>
      </p:sp>
    </p:spTree>
    <p:extLst>
      <p:ext uri="{BB962C8B-B14F-4D97-AF65-F5344CB8AC3E}">
        <p14:creationId xmlns:p14="http://schemas.microsoft.com/office/powerpoint/2010/main" val="2519891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964F-329C-4C16-899C-F37F0D5527B6}"/>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0C3EF9B7-174F-46A6-95E8-ED11FF909284}"/>
              </a:ext>
            </a:extLst>
          </p:cNvPr>
          <p:cNvSpPr>
            <a:spLocks noGrp="1"/>
          </p:cNvSpPr>
          <p:nvPr>
            <p:ph idx="1"/>
          </p:nvPr>
        </p:nvSpPr>
        <p:spPr>
          <a:xfrm>
            <a:off x="1751012" y="2100543"/>
            <a:ext cx="8915400" cy="4324350"/>
          </a:xfrm>
          <a:solidFill>
            <a:schemeClr val="accent4">
              <a:lumMod val="20000"/>
              <a:lumOff val="80000"/>
            </a:schemeClr>
          </a:solidFill>
        </p:spPr>
        <p:txBody>
          <a:bodyPr>
            <a:normAutofit fontScale="92500"/>
          </a:bodyPr>
          <a:lstStyle/>
          <a:p>
            <a:pPr marL="0" indent="0">
              <a:buNone/>
            </a:pPr>
            <a:endParaRPr lang="en-CA" dirty="0"/>
          </a:p>
          <a:p>
            <a:r>
              <a:rPr lang="en-CA" sz="2800" b="1" dirty="0"/>
              <a:t> Presentation Summary</a:t>
            </a:r>
          </a:p>
          <a:p>
            <a:pPr lvl="1"/>
            <a:r>
              <a:rPr lang="en-CA" sz="2400" dirty="0"/>
              <a:t>AOTTP</a:t>
            </a:r>
          </a:p>
          <a:p>
            <a:pPr lvl="1"/>
            <a:r>
              <a:rPr lang="en-US" sz="2400" dirty="0"/>
              <a:t>State of Stocks and Outlook (from Executive Summaries)</a:t>
            </a:r>
          </a:p>
          <a:p>
            <a:pPr lvl="1"/>
            <a:r>
              <a:rPr lang="en-CA" sz="2400" dirty="0"/>
              <a:t>BET, YFT and SKJ</a:t>
            </a:r>
          </a:p>
          <a:p>
            <a:pPr lvl="1"/>
            <a:r>
              <a:rPr lang="en-US" sz="2400" dirty="0"/>
              <a:t>Effects of Current regulations (from Executive Summaries)</a:t>
            </a:r>
          </a:p>
          <a:p>
            <a:pPr lvl="1"/>
            <a:r>
              <a:rPr lang="en-US" sz="2400" dirty="0"/>
              <a:t>Management recommendations(from Executive Summaries)</a:t>
            </a:r>
            <a:r>
              <a:rPr lang="en-CA" sz="2400" dirty="0"/>
              <a:t> </a:t>
            </a:r>
          </a:p>
          <a:p>
            <a:pPr lvl="1"/>
            <a:r>
              <a:rPr lang="en-CA" sz="2400" dirty="0"/>
              <a:t>Responses to the Commission</a:t>
            </a:r>
          </a:p>
          <a:p>
            <a:pPr lvl="1"/>
            <a:endParaRPr lang="en-US" sz="2400" dirty="0"/>
          </a:p>
          <a:p>
            <a:pPr lvl="1"/>
            <a:endParaRPr lang="en-US" sz="2400" dirty="0"/>
          </a:p>
          <a:p>
            <a:pPr marL="0" indent="0">
              <a:buNone/>
            </a:pPr>
            <a:endParaRPr lang="en-CA" dirty="0"/>
          </a:p>
        </p:txBody>
      </p:sp>
      <p:pic>
        <p:nvPicPr>
          <p:cNvPr id="4" name="Picture 3">
            <a:extLst>
              <a:ext uri="{FF2B5EF4-FFF2-40B4-BE49-F238E27FC236}">
                <a16:creationId xmlns:a16="http://schemas.microsoft.com/office/drawing/2014/main" id="{371768EC-3445-4F77-9CAD-045E5ED35AA7}"/>
              </a:ext>
            </a:extLst>
          </p:cNvPr>
          <p:cNvPicPr>
            <a:picLocks noChangeAspect="1"/>
          </p:cNvPicPr>
          <p:nvPr/>
        </p:nvPicPr>
        <p:blipFill>
          <a:blip r:embed="rId2"/>
          <a:stretch>
            <a:fillRect/>
          </a:stretch>
        </p:blipFill>
        <p:spPr>
          <a:xfrm>
            <a:off x="0" y="0"/>
            <a:ext cx="12192000" cy="1654803"/>
          </a:xfrm>
          <a:prstGeom prst="rect">
            <a:avLst/>
          </a:prstGeom>
        </p:spPr>
      </p:pic>
      <p:sp>
        <p:nvSpPr>
          <p:cNvPr id="5" name="Rectangle 4">
            <a:extLst>
              <a:ext uri="{FF2B5EF4-FFF2-40B4-BE49-F238E27FC236}">
                <a16:creationId xmlns:a16="http://schemas.microsoft.com/office/drawing/2014/main" id="{716C2096-DE6A-4DFC-9CE7-B65E31103CE1}"/>
              </a:ext>
            </a:extLst>
          </p:cNvPr>
          <p:cNvSpPr/>
          <p:nvPr/>
        </p:nvSpPr>
        <p:spPr>
          <a:xfrm>
            <a:off x="3638550" y="975903"/>
            <a:ext cx="6667500" cy="523220"/>
          </a:xfrm>
          <a:prstGeom prst="rect">
            <a:avLst/>
          </a:prstGeom>
        </p:spPr>
        <p:txBody>
          <a:bodyPr wrap="square">
            <a:spAutoFit/>
          </a:bodyPr>
          <a:lstStyle/>
          <a:p>
            <a:r>
              <a:rPr lang="en-CA" sz="2800" b="1" i="1" dirty="0">
                <a:solidFill>
                  <a:schemeClr val="bg1"/>
                </a:solidFill>
                <a:latin typeface="Arial" panose="020B0604020202020204" pitchFamily="34" charset="0"/>
              </a:rPr>
              <a:t>Tropical Tuna Summary</a:t>
            </a:r>
            <a:endParaRPr lang="en-CA" sz="2800" dirty="0">
              <a:solidFill>
                <a:schemeClr val="bg1"/>
              </a:solidFill>
            </a:endParaRPr>
          </a:p>
        </p:txBody>
      </p:sp>
    </p:spTree>
    <p:extLst>
      <p:ext uri="{BB962C8B-B14F-4D97-AF65-F5344CB8AC3E}">
        <p14:creationId xmlns:p14="http://schemas.microsoft.com/office/powerpoint/2010/main" val="2292662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283663" y="563726"/>
            <a:ext cx="474341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Stock Status  -  Bigeye Tuna (BET)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0EC73D0F-9949-4BA5-AF57-50BBD5562AA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275" y="2012950"/>
            <a:ext cx="5930900" cy="4673600"/>
          </a:xfrm>
          <a:prstGeom prst="rect">
            <a:avLst/>
          </a:prstGeom>
          <a:noFill/>
          <a:ln>
            <a:noFill/>
          </a:ln>
        </p:spPr>
      </p:pic>
      <p:pic>
        <p:nvPicPr>
          <p:cNvPr id="8" name="Picture 7">
            <a:extLst>
              <a:ext uri="{FF2B5EF4-FFF2-40B4-BE49-F238E27FC236}">
                <a16:creationId xmlns:a16="http://schemas.microsoft.com/office/drawing/2014/main" id="{EB7FB77B-CFAB-4FF1-8CD0-DC9528842C8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2695" y="2022475"/>
            <a:ext cx="5659755" cy="4673600"/>
          </a:xfrm>
          <a:prstGeom prst="rect">
            <a:avLst/>
          </a:prstGeom>
          <a:noFill/>
          <a:ln>
            <a:noFill/>
          </a:ln>
        </p:spPr>
      </p:pic>
      <p:sp>
        <p:nvSpPr>
          <p:cNvPr id="9" name="TextBox 8">
            <a:extLst>
              <a:ext uri="{FF2B5EF4-FFF2-40B4-BE49-F238E27FC236}">
                <a16:creationId xmlns:a16="http://schemas.microsoft.com/office/drawing/2014/main" id="{7A78EA35-EC4F-4F5E-93C9-34A58E5B6D9F}"/>
              </a:ext>
            </a:extLst>
          </p:cNvPr>
          <p:cNvSpPr txBox="1"/>
          <p:nvPr/>
        </p:nvSpPr>
        <p:spPr>
          <a:xfrm>
            <a:off x="594994" y="1520825"/>
            <a:ext cx="3975100" cy="400110"/>
          </a:xfrm>
          <a:prstGeom prst="rect">
            <a:avLst/>
          </a:prstGeom>
          <a:noFill/>
        </p:spPr>
        <p:txBody>
          <a:bodyPr wrap="square" rtlCol="0">
            <a:spAutoFit/>
          </a:bodyPr>
          <a:lstStyle/>
          <a:p>
            <a:r>
              <a:rPr lang="en-US" sz="2000" dirty="0"/>
              <a:t>ICCAT Historical Tagging Data</a:t>
            </a:r>
          </a:p>
        </p:txBody>
      </p:sp>
      <p:sp>
        <p:nvSpPr>
          <p:cNvPr id="11" name="TextBox 10">
            <a:extLst>
              <a:ext uri="{FF2B5EF4-FFF2-40B4-BE49-F238E27FC236}">
                <a16:creationId xmlns:a16="http://schemas.microsoft.com/office/drawing/2014/main" id="{F7C03F79-DF1C-487E-827C-4CBBEA8BD151}"/>
              </a:ext>
            </a:extLst>
          </p:cNvPr>
          <p:cNvSpPr txBox="1"/>
          <p:nvPr/>
        </p:nvSpPr>
        <p:spPr>
          <a:xfrm>
            <a:off x="6569075" y="1494453"/>
            <a:ext cx="3365500" cy="400110"/>
          </a:xfrm>
          <a:prstGeom prst="rect">
            <a:avLst/>
          </a:prstGeom>
          <a:noFill/>
        </p:spPr>
        <p:txBody>
          <a:bodyPr wrap="square" rtlCol="0">
            <a:spAutoFit/>
          </a:bodyPr>
          <a:lstStyle/>
          <a:p>
            <a:r>
              <a:rPr lang="en-US" sz="2000" dirty="0"/>
              <a:t>AOTTP  Tagging Data</a:t>
            </a:r>
          </a:p>
        </p:txBody>
      </p:sp>
    </p:spTree>
    <p:extLst>
      <p:ext uri="{BB962C8B-B14F-4D97-AF65-F5344CB8AC3E}">
        <p14:creationId xmlns:p14="http://schemas.microsoft.com/office/powerpoint/2010/main" val="855590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29769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BET Fishery indicators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28F7F91B-23DF-4D22-B4D8-5528B42B8BDC}"/>
              </a:ext>
            </a:extLst>
          </p:cNvPr>
          <p:cNvPicPr>
            <a:picLocks noChangeAspect="1"/>
          </p:cNvPicPr>
          <p:nvPr/>
        </p:nvPicPr>
        <p:blipFill rotWithShape="1">
          <a:blip r:embed="rId3"/>
          <a:srcRect l="26016" t="35000" r="26016" b="13333"/>
          <a:stretch/>
        </p:blipFill>
        <p:spPr>
          <a:xfrm>
            <a:off x="228600" y="2790825"/>
            <a:ext cx="5848350" cy="3543300"/>
          </a:xfrm>
          <a:prstGeom prst="rect">
            <a:avLst/>
          </a:prstGeom>
        </p:spPr>
      </p:pic>
      <p:pic>
        <p:nvPicPr>
          <p:cNvPr id="3" name="Picture 2">
            <a:extLst>
              <a:ext uri="{FF2B5EF4-FFF2-40B4-BE49-F238E27FC236}">
                <a16:creationId xmlns:a16="http://schemas.microsoft.com/office/drawing/2014/main" id="{553ED41B-74C0-4A6B-998A-CD430D118363}"/>
              </a:ext>
            </a:extLst>
          </p:cNvPr>
          <p:cNvPicPr>
            <a:picLocks noChangeAspect="1"/>
          </p:cNvPicPr>
          <p:nvPr/>
        </p:nvPicPr>
        <p:blipFill rotWithShape="1">
          <a:blip r:embed="rId4"/>
          <a:srcRect l="21640" t="36111" r="23437" b="9027"/>
          <a:stretch/>
        </p:blipFill>
        <p:spPr>
          <a:xfrm>
            <a:off x="6315074" y="1619251"/>
            <a:ext cx="5876926" cy="3540238"/>
          </a:xfrm>
          <a:prstGeom prst="rect">
            <a:avLst/>
          </a:prstGeom>
        </p:spPr>
      </p:pic>
      <p:sp>
        <p:nvSpPr>
          <p:cNvPr id="6" name="Rectangle 5">
            <a:extLst>
              <a:ext uri="{FF2B5EF4-FFF2-40B4-BE49-F238E27FC236}">
                <a16:creationId xmlns:a16="http://schemas.microsoft.com/office/drawing/2014/main" id="{1A988464-DFA1-4AB9-9A32-28B844258BB7}"/>
              </a:ext>
            </a:extLst>
          </p:cNvPr>
          <p:cNvSpPr/>
          <p:nvPr/>
        </p:nvSpPr>
        <p:spPr>
          <a:xfrm>
            <a:off x="6410325" y="5310485"/>
            <a:ext cx="5781675" cy="923330"/>
          </a:xfrm>
          <a:prstGeom prst="rect">
            <a:avLst/>
          </a:prstGeom>
        </p:spPr>
        <p:txBody>
          <a:bodyPr wrap="square">
            <a:spAutoFit/>
          </a:bodyPr>
          <a:lstStyle/>
          <a:p>
            <a:r>
              <a:rPr lang="en-US" dirty="0"/>
              <a:t> Joint Longline index (1959-1978 without vessel identification and 1979-2017 with vessel identification included in the standardization.</a:t>
            </a:r>
            <a:endParaRPr lang="en-CA" dirty="0"/>
          </a:p>
        </p:txBody>
      </p:sp>
      <p:sp>
        <p:nvSpPr>
          <p:cNvPr id="7" name="Rectangle 6">
            <a:extLst>
              <a:ext uri="{FF2B5EF4-FFF2-40B4-BE49-F238E27FC236}">
                <a16:creationId xmlns:a16="http://schemas.microsoft.com/office/drawing/2014/main" id="{059BF189-392E-47E2-B4D4-5E8C09AD7500}"/>
              </a:ext>
            </a:extLst>
          </p:cNvPr>
          <p:cNvSpPr/>
          <p:nvPr/>
        </p:nvSpPr>
        <p:spPr>
          <a:xfrm>
            <a:off x="342900" y="1652885"/>
            <a:ext cx="5724525" cy="923330"/>
          </a:xfrm>
          <a:prstGeom prst="rect">
            <a:avLst/>
          </a:prstGeom>
        </p:spPr>
        <p:txBody>
          <a:bodyPr wrap="square">
            <a:spAutoFit/>
          </a:bodyPr>
          <a:lstStyle/>
          <a:p>
            <a:r>
              <a:rPr lang="en-US" dirty="0"/>
              <a:t> Annual relative indices of abundances for bigeye tuna from different fleets previously  used in the stock assessment</a:t>
            </a:r>
            <a:endParaRPr lang="en-CA" dirty="0"/>
          </a:p>
        </p:txBody>
      </p:sp>
    </p:spTree>
    <p:extLst>
      <p:ext uri="{BB962C8B-B14F-4D97-AF65-F5344CB8AC3E}">
        <p14:creationId xmlns:p14="http://schemas.microsoft.com/office/powerpoint/2010/main" val="2892951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252024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BET Stock Status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図 36" descr="C:\Users\AiKimoto\Desktop\BETassessRepAK\benchBET2018\kobe\KobeSS3_18runs_v1.png">
            <a:extLst>
              <a:ext uri="{FF2B5EF4-FFF2-40B4-BE49-F238E27FC236}">
                <a16:creationId xmlns:a16="http://schemas.microsoft.com/office/drawing/2014/main" id="{B4B065BE-2946-400B-89B7-A7A76B1D05E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399" y="1276351"/>
            <a:ext cx="4737101" cy="4533900"/>
          </a:xfrm>
          <a:prstGeom prst="rect">
            <a:avLst/>
          </a:prstGeom>
          <a:noFill/>
          <a:ln>
            <a:noFill/>
          </a:ln>
        </p:spPr>
      </p:pic>
      <p:grpSp>
        <p:nvGrpSpPr>
          <p:cNvPr id="7" name="Grupo 17">
            <a:extLst>
              <a:ext uri="{FF2B5EF4-FFF2-40B4-BE49-F238E27FC236}">
                <a16:creationId xmlns:a16="http://schemas.microsoft.com/office/drawing/2014/main" id="{B76914CA-67CA-4CB3-AC8C-0342A17D44E1}"/>
              </a:ext>
            </a:extLst>
          </p:cNvPr>
          <p:cNvGrpSpPr/>
          <p:nvPr/>
        </p:nvGrpSpPr>
        <p:grpSpPr>
          <a:xfrm>
            <a:off x="6686550" y="1295399"/>
            <a:ext cx="5219700" cy="4495801"/>
            <a:chOff x="0" y="0"/>
            <a:chExt cx="3867349" cy="3208399"/>
          </a:xfrm>
        </p:grpSpPr>
        <p:pic>
          <p:nvPicPr>
            <p:cNvPr id="8" name="Picture 7">
              <a:extLst>
                <a:ext uri="{FF2B5EF4-FFF2-40B4-BE49-F238E27FC236}">
                  <a16:creationId xmlns:a16="http://schemas.microsoft.com/office/drawing/2014/main" id="{41ADBEB0-A861-439F-83C3-79570A4610AC}"/>
                </a:ext>
              </a:extLst>
            </p:cNvPr>
            <p:cNvPicPr/>
            <p:nvPr/>
          </p:nvPicPr>
          <p:blipFill>
            <a:blip r:embed="rId4"/>
            <a:stretch>
              <a:fillRect/>
            </a:stretch>
          </p:blipFill>
          <p:spPr>
            <a:xfrm>
              <a:off x="0" y="0"/>
              <a:ext cx="3867349" cy="3208399"/>
            </a:xfrm>
            <a:prstGeom prst="rect">
              <a:avLst/>
            </a:prstGeom>
          </p:spPr>
        </p:pic>
        <p:pic>
          <p:nvPicPr>
            <p:cNvPr id="9" name="Picture 8">
              <a:extLst>
                <a:ext uri="{FF2B5EF4-FFF2-40B4-BE49-F238E27FC236}">
                  <a16:creationId xmlns:a16="http://schemas.microsoft.com/office/drawing/2014/main" id="{7929591A-8303-44B3-90C3-CC020E26EA80}"/>
                </a:ext>
              </a:extLst>
            </p:cNvPr>
            <p:cNvPicPr/>
            <p:nvPr/>
          </p:nvPicPr>
          <p:blipFill>
            <a:blip r:embed="rId5"/>
            <a:stretch>
              <a:fillRect/>
            </a:stretch>
          </p:blipFill>
          <p:spPr>
            <a:xfrm>
              <a:off x="1918945" y="846188"/>
              <a:ext cx="889367" cy="814954"/>
            </a:xfrm>
            <a:prstGeom prst="rect">
              <a:avLst/>
            </a:prstGeom>
          </p:spPr>
        </p:pic>
      </p:grpSp>
      <p:sp>
        <p:nvSpPr>
          <p:cNvPr id="2" name="Rectangle 1">
            <a:extLst>
              <a:ext uri="{FF2B5EF4-FFF2-40B4-BE49-F238E27FC236}">
                <a16:creationId xmlns:a16="http://schemas.microsoft.com/office/drawing/2014/main" id="{E124780D-9E83-482D-9F3D-2820C547068B}"/>
              </a:ext>
            </a:extLst>
          </p:cNvPr>
          <p:cNvSpPr/>
          <p:nvPr/>
        </p:nvSpPr>
        <p:spPr>
          <a:xfrm>
            <a:off x="8199104" y="1529834"/>
            <a:ext cx="3992896" cy="646331"/>
          </a:xfrm>
          <a:prstGeom prst="rect">
            <a:avLst/>
          </a:prstGeom>
        </p:spPr>
        <p:txBody>
          <a:bodyPr wrap="square">
            <a:spAutoFit/>
          </a:bodyPr>
          <a:lstStyle/>
          <a:p>
            <a:r>
              <a:rPr lang="en-US" dirty="0">
                <a:solidFill>
                  <a:srgbClr val="000000"/>
                </a:solidFill>
                <a:latin typeface="Calibri" panose="020F0502020204030204" pitchFamily="34" charset="0"/>
              </a:rPr>
              <a:t>Blue square is the median estimate of stock status in 2017</a:t>
            </a:r>
            <a:endParaRPr lang="en-CA" dirty="0"/>
          </a:p>
        </p:txBody>
      </p:sp>
      <p:sp>
        <p:nvSpPr>
          <p:cNvPr id="10" name="Rectangle 9">
            <a:extLst>
              <a:ext uri="{FF2B5EF4-FFF2-40B4-BE49-F238E27FC236}">
                <a16:creationId xmlns:a16="http://schemas.microsoft.com/office/drawing/2014/main" id="{EB6216E6-98A5-4CB4-A56C-4EDCB7A3F834}"/>
              </a:ext>
            </a:extLst>
          </p:cNvPr>
          <p:cNvSpPr/>
          <p:nvPr/>
        </p:nvSpPr>
        <p:spPr>
          <a:xfrm>
            <a:off x="495300" y="5842337"/>
            <a:ext cx="11353799" cy="1015663"/>
          </a:xfrm>
          <a:prstGeom prst="rect">
            <a:avLst/>
          </a:prstGeom>
          <a:solidFill>
            <a:schemeClr val="bg1"/>
          </a:solidFill>
        </p:spPr>
        <p:txBody>
          <a:bodyPr wrap="square">
            <a:spAutoFit/>
          </a:bodyPr>
          <a:lstStyle/>
          <a:p>
            <a:r>
              <a:rPr lang="en-US" sz="2000" dirty="0">
                <a:solidFill>
                  <a:srgbClr val="000000"/>
                </a:solidFill>
                <a:latin typeface="Calibri" panose="020F0502020204030204" pitchFamily="34" charset="0"/>
              </a:rPr>
              <a:t>Uncertainty in the stock assessment results has decreased from previous stock assessments, likely due to the use of the improved joint LL index, the confirmation that catches continue to exceed TACs, and the use of a single model platform (integrated analysis SS). </a:t>
            </a:r>
            <a:endParaRPr lang="en-CA" sz="2000" dirty="0"/>
          </a:p>
        </p:txBody>
      </p:sp>
    </p:spTree>
    <p:extLst>
      <p:ext uri="{BB962C8B-B14F-4D97-AF65-F5344CB8AC3E}">
        <p14:creationId xmlns:p14="http://schemas.microsoft.com/office/powerpoint/2010/main" val="1427009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lumMod val="85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297698" cy="461665"/>
          </a:xfrm>
          <a:prstGeom prst="rect">
            <a:avLst/>
          </a:prstGeom>
        </p:spPr>
        <p:txBody>
          <a:bodyPr wrap="none">
            <a:spAutoFit/>
          </a:bodyPr>
          <a:lstStyle/>
          <a:p>
            <a:pPr lvl="0"/>
            <a:r>
              <a:rPr lang="en-CA" sz="2400" b="1" i="1" dirty="0">
                <a:solidFill>
                  <a:schemeClr val="bg1"/>
                </a:solidFill>
              </a:rPr>
              <a:t>BET Fishery indicators</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E2E7B66-E2D0-4E92-8802-0952C91F81D4}"/>
              </a:ext>
            </a:extLst>
          </p:cNvPr>
          <p:cNvSpPr/>
          <p:nvPr/>
        </p:nvSpPr>
        <p:spPr>
          <a:xfrm>
            <a:off x="3086100" y="1676399"/>
            <a:ext cx="8836959" cy="4344779"/>
          </a:xfrm>
          <a:prstGeom prst="rect">
            <a:avLst/>
          </a:prstGeom>
          <a:solidFill>
            <a:schemeClr val="bg1"/>
          </a:solidFill>
          <a:ln>
            <a:solidFill>
              <a:schemeClr val="tx1"/>
            </a:solidFill>
          </a:ln>
        </p:spPr>
        <p:txBody>
          <a:bodyPr wrap="square">
            <a:spAutoFit/>
          </a:bodyPr>
          <a:lstStyle/>
          <a:p>
            <a:pPr algn="ctr" defTabSz="914400">
              <a:tabLst>
                <a:tab pos="-716280" algn="l"/>
                <a:tab pos="-457200" algn="l"/>
                <a:tab pos="0" algn="l"/>
                <a:tab pos="228600" algn="l"/>
                <a:tab pos="417195"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Lst>
            </a:pPr>
            <a:r>
              <a:rPr lang="en-US" sz="2400" dirty="0">
                <a:solidFill>
                  <a:srgbClr val="FF0000"/>
                </a:solidFill>
                <a:latin typeface="Cambria" panose="02040503050406030204" pitchFamily="18" charset="0"/>
                <a:ea typeface="Calibri" panose="020F0502020204030204" pitchFamily="34" charset="0"/>
                <a:cs typeface="Times New Roman" panose="02020603050405020304" pitchFamily="18" charset="0"/>
              </a:rPr>
              <a:t> </a:t>
            </a:r>
            <a:r>
              <a:rPr lang="en-US" sz="2400" b="1" dirty="0">
                <a:solidFill>
                  <a:prstClr val="black"/>
                </a:solidFill>
                <a:latin typeface="Cambria" panose="02040503050406030204" pitchFamily="18" charset="0"/>
                <a:ea typeface="Times New Roman" panose="02020603050405020304" pitchFamily="18" charset="0"/>
              </a:rPr>
              <a:t>ATLANTIC BIGEYE TUNA SUMMARY</a:t>
            </a:r>
          </a:p>
          <a:p>
            <a:pPr algn="ctr" defTabSz="914400">
              <a:spcBef>
                <a:spcPts val="500"/>
              </a:spcBef>
              <a:spcAft>
                <a:spcPts val="500"/>
              </a:spcAft>
            </a:pPr>
            <a:endParaRPr lang="en-US" sz="2400" dirty="0">
              <a:solidFill>
                <a:prstClr val="black"/>
              </a:solidFill>
              <a:latin typeface="Times New Roman" panose="02020603050405020304" pitchFamily="18" charset="0"/>
              <a:ea typeface="Times New Roman" panose="02020603050405020304" pitchFamily="18" charset="0"/>
            </a:endParaRPr>
          </a:p>
          <a:p>
            <a:pPr algn="just" defTabSz="914400"/>
            <a:r>
              <a:rPr lang="en-US" sz="2000" dirty="0">
                <a:solidFill>
                  <a:prstClr val="black"/>
                </a:solidFill>
                <a:latin typeface="Cambria" panose="02040503050406030204" pitchFamily="18" charset="0"/>
                <a:ea typeface="Times New Roman" panose="02020603050405020304" pitchFamily="18" charset="0"/>
              </a:rPr>
              <a:t>Maximum Sustainable Yield 			76,232 t (72,664-79,700 t)</a:t>
            </a:r>
            <a:r>
              <a:rPr lang="en-US" sz="2000" baseline="30000" dirty="0">
                <a:solidFill>
                  <a:prstClr val="black"/>
                </a:solidFill>
                <a:latin typeface="Cambria" panose="02040503050406030204" pitchFamily="18" charset="0"/>
                <a:ea typeface="Times New Roman" panose="02020603050405020304" pitchFamily="18" charset="0"/>
              </a:rPr>
              <a:t>1</a:t>
            </a:r>
            <a:r>
              <a:rPr lang="en-US" sz="2000" dirty="0">
                <a:solidFill>
                  <a:prstClr val="black"/>
                </a:solidFill>
                <a:latin typeface="Cambria" panose="02040503050406030204" pitchFamily="18" charset="0"/>
                <a:ea typeface="Times New Roman" panose="02020603050405020304" pitchFamily="18" charset="0"/>
              </a:rPr>
              <a:t> </a:t>
            </a:r>
            <a:endParaRPr lang="en-US" sz="2000" dirty="0">
              <a:solidFill>
                <a:prstClr val="black"/>
              </a:solidFill>
              <a:latin typeface="Times New Roman" panose="02020603050405020304" pitchFamily="18" charset="0"/>
              <a:ea typeface="Times New Roman" panose="02020603050405020304" pitchFamily="18" charset="0"/>
            </a:endParaRPr>
          </a:p>
          <a:p>
            <a:pPr algn="just" defTabSz="914400"/>
            <a:r>
              <a:rPr lang="en-US" sz="2000" dirty="0">
                <a:solidFill>
                  <a:prstClr val="black"/>
                </a:solidFill>
                <a:latin typeface="Cambria" panose="02040503050406030204" pitchFamily="18" charset="0"/>
                <a:ea typeface="Times New Roman" panose="02020603050405020304" pitchFamily="18" charset="0"/>
              </a:rPr>
              <a:t> </a:t>
            </a:r>
            <a:endParaRPr lang="en-US" sz="2000" dirty="0">
              <a:solidFill>
                <a:prstClr val="black"/>
              </a:solidFill>
              <a:latin typeface="Times New Roman" panose="02020603050405020304" pitchFamily="18" charset="0"/>
              <a:ea typeface="Times New Roman" panose="02020603050405020304" pitchFamily="18" charset="0"/>
            </a:endParaRPr>
          </a:p>
          <a:p>
            <a:pPr algn="just" defTabSz="914400"/>
            <a:r>
              <a:rPr lang="en-US" sz="2000" dirty="0">
                <a:solidFill>
                  <a:prstClr val="black"/>
                </a:solidFill>
                <a:latin typeface="Cambria" panose="02040503050406030204" pitchFamily="18" charset="0"/>
                <a:ea typeface="Times New Roman" panose="02020603050405020304" pitchFamily="18" charset="0"/>
              </a:rPr>
              <a:t>Current (2018) Yield	 			              </a:t>
            </a:r>
            <a:r>
              <a:rPr lang="en-US" sz="2000" b="1" dirty="0">
                <a:solidFill>
                  <a:prstClr val="black"/>
                </a:solidFill>
                <a:latin typeface="Times New Roman" panose="02020603050405020304" pitchFamily="18" charset="0"/>
                <a:ea typeface="Times New Roman" panose="02020603050405020304" pitchFamily="18" charset="0"/>
              </a:rPr>
              <a:t>72,647</a:t>
            </a:r>
            <a:r>
              <a:rPr lang="en-US" sz="2000" dirty="0">
                <a:solidFill>
                  <a:prstClr val="black"/>
                </a:solidFill>
                <a:latin typeface="Times New Roman" panose="02020603050405020304" pitchFamily="18" charset="0"/>
                <a:ea typeface="Times New Roman" panose="02020603050405020304" pitchFamily="18" charset="0"/>
              </a:rPr>
              <a:t> </a:t>
            </a:r>
            <a:r>
              <a:rPr lang="en-US" sz="2000" dirty="0">
                <a:solidFill>
                  <a:prstClr val="black"/>
                </a:solidFill>
                <a:latin typeface="Cambria" panose="02040503050406030204" pitchFamily="18" charset="0"/>
                <a:ea typeface="Times New Roman" panose="02020603050405020304" pitchFamily="18" charset="0"/>
              </a:rPr>
              <a:t>t</a:t>
            </a:r>
            <a:r>
              <a:rPr lang="en-US" sz="2000" baseline="30000" dirty="0">
                <a:solidFill>
                  <a:prstClr val="black"/>
                </a:solidFill>
                <a:latin typeface="Cambria" panose="02040503050406030204" pitchFamily="18" charset="0"/>
                <a:ea typeface="Times New Roman" panose="02020603050405020304" pitchFamily="18" charset="0"/>
              </a:rPr>
              <a:t>2</a:t>
            </a:r>
            <a:endParaRPr lang="en-US" sz="2000" dirty="0">
              <a:solidFill>
                <a:prstClr val="black"/>
              </a:solidFill>
              <a:latin typeface="Times New Roman" panose="02020603050405020304" pitchFamily="18" charset="0"/>
              <a:ea typeface="Times New Roman" panose="02020603050405020304" pitchFamily="18" charset="0"/>
            </a:endParaRPr>
          </a:p>
          <a:p>
            <a:pPr algn="just" defTabSz="914400"/>
            <a:r>
              <a:rPr lang="en-US" sz="2000" dirty="0">
                <a:solidFill>
                  <a:prstClr val="black"/>
                </a:solidFill>
                <a:latin typeface="Cambria" panose="02040503050406030204" pitchFamily="18" charset="0"/>
                <a:ea typeface="Times New Roman" panose="02020603050405020304" pitchFamily="18" charset="0"/>
              </a:rPr>
              <a:t> </a:t>
            </a:r>
            <a:endParaRPr lang="en-US" sz="2000" dirty="0">
              <a:solidFill>
                <a:prstClr val="black"/>
              </a:solidFill>
              <a:latin typeface="Times New Roman" panose="02020603050405020304" pitchFamily="18" charset="0"/>
              <a:ea typeface="Times New Roman" panose="02020603050405020304" pitchFamily="18" charset="0"/>
            </a:endParaRPr>
          </a:p>
          <a:p>
            <a:pPr algn="just" defTabSz="914400"/>
            <a:r>
              <a:rPr lang="en-US" sz="2000" dirty="0">
                <a:solidFill>
                  <a:prstClr val="black"/>
                </a:solidFill>
                <a:latin typeface="Cambria" panose="02040503050406030204" pitchFamily="18" charset="0"/>
                <a:ea typeface="Times New Roman" panose="02020603050405020304" pitchFamily="18" charset="0"/>
              </a:rPr>
              <a:t>Relative Spawning Biomass (SSB</a:t>
            </a:r>
            <a:r>
              <a:rPr lang="en-US" sz="2000" baseline="-25000" dirty="0">
                <a:solidFill>
                  <a:prstClr val="black"/>
                </a:solidFill>
                <a:latin typeface="Cambria" panose="02040503050406030204" pitchFamily="18" charset="0"/>
                <a:ea typeface="Times New Roman" panose="02020603050405020304" pitchFamily="18" charset="0"/>
              </a:rPr>
              <a:t>2017</a:t>
            </a:r>
            <a:r>
              <a:rPr lang="en-US" sz="2000" dirty="0">
                <a:solidFill>
                  <a:prstClr val="black"/>
                </a:solidFill>
                <a:latin typeface="Cambria" panose="02040503050406030204" pitchFamily="18" charset="0"/>
                <a:ea typeface="Times New Roman" panose="02020603050405020304" pitchFamily="18" charset="0"/>
              </a:rPr>
              <a:t>/SSB</a:t>
            </a:r>
            <a:r>
              <a:rPr lang="en-US" sz="2000" baseline="-25000" dirty="0">
                <a:solidFill>
                  <a:prstClr val="black"/>
                </a:solidFill>
                <a:latin typeface="Cambria" panose="02040503050406030204" pitchFamily="18" charset="0"/>
                <a:ea typeface="Times New Roman" panose="02020603050405020304" pitchFamily="18" charset="0"/>
              </a:rPr>
              <a:t>MSY</a:t>
            </a:r>
            <a:r>
              <a:rPr lang="en-US" sz="2000" dirty="0">
                <a:solidFill>
                  <a:prstClr val="black"/>
                </a:solidFill>
                <a:latin typeface="Cambria" panose="02040503050406030204" pitchFamily="18" charset="0"/>
                <a:ea typeface="Times New Roman" panose="02020603050405020304" pitchFamily="18" charset="0"/>
              </a:rPr>
              <a:t>)	0.59</a:t>
            </a:r>
            <a:r>
              <a:rPr lang="en-US" sz="2000" baseline="30000" dirty="0">
                <a:solidFill>
                  <a:prstClr val="black"/>
                </a:solidFill>
                <a:latin typeface="Cambria" panose="02040503050406030204" pitchFamily="18" charset="0"/>
                <a:ea typeface="Times New Roman" panose="02020603050405020304" pitchFamily="18" charset="0"/>
              </a:rPr>
              <a:t> </a:t>
            </a:r>
            <a:r>
              <a:rPr lang="en-US" sz="2000" dirty="0">
                <a:solidFill>
                  <a:prstClr val="black"/>
                </a:solidFill>
                <a:latin typeface="Cambria" panose="02040503050406030204" pitchFamily="18" charset="0"/>
                <a:ea typeface="Times New Roman" panose="02020603050405020304" pitchFamily="18" charset="0"/>
              </a:rPr>
              <a:t>(0.42-0.80)</a:t>
            </a:r>
            <a:r>
              <a:rPr lang="en-US" sz="2000" baseline="30000" dirty="0">
                <a:solidFill>
                  <a:prstClr val="black"/>
                </a:solidFill>
                <a:latin typeface="Cambria" panose="02040503050406030204" pitchFamily="18" charset="0"/>
                <a:ea typeface="Times New Roman" panose="02020603050405020304" pitchFamily="18" charset="0"/>
              </a:rPr>
              <a:t>1</a:t>
            </a:r>
            <a:r>
              <a:rPr lang="en-US" sz="2000" dirty="0">
                <a:solidFill>
                  <a:prstClr val="black"/>
                </a:solidFill>
                <a:latin typeface="Cambria" panose="02040503050406030204" pitchFamily="18" charset="0"/>
                <a:ea typeface="Times New Roman" panose="02020603050405020304" pitchFamily="18" charset="0"/>
              </a:rPr>
              <a:t> </a:t>
            </a:r>
            <a:endParaRPr lang="en-US" sz="2000" dirty="0">
              <a:solidFill>
                <a:prstClr val="black"/>
              </a:solidFill>
              <a:latin typeface="Times New Roman" panose="02020603050405020304" pitchFamily="18" charset="0"/>
              <a:ea typeface="Times New Roman" panose="02020603050405020304" pitchFamily="18" charset="0"/>
            </a:endParaRPr>
          </a:p>
          <a:p>
            <a:pPr algn="just" defTabSz="914400"/>
            <a:r>
              <a:rPr lang="en-US" sz="2000" dirty="0">
                <a:solidFill>
                  <a:prstClr val="black"/>
                </a:solidFill>
                <a:latin typeface="Cambria" panose="02040503050406030204" pitchFamily="18" charset="0"/>
                <a:ea typeface="Times New Roman" panose="02020603050405020304" pitchFamily="18" charset="0"/>
              </a:rPr>
              <a:t> </a:t>
            </a:r>
            <a:endParaRPr lang="en-US" sz="2000" dirty="0">
              <a:solidFill>
                <a:prstClr val="black"/>
              </a:solidFill>
              <a:latin typeface="Times New Roman" panose="02020603050405020304" pitchFamily="18" charset="0"/>
              <a:ea typeface="Times New Roman" panose="02020603050405020304" pitchFamily="18" charset="0"/>
            </a:endParaRPr>
          </a:p>
          <a:p>
            <a:pPr algn="just" defTabSz="914400"/>
            <a:r>
              <a:rPr lang="en-US" sz="2000" dirty="0">
                <a:solidFill>
                  <a:prstClr val="black"/>
                </a:solidFill>
                <a:latin typeface="Cambria" panose="02040503050406030204" pitchFamily="18" charset="0"/>
                <a:ea typeface="Times New Roman" panose="02020603050405020304" pitchFamily="18" charset="0"/>
              </a:rPr>
              <a:t>Relative Fishing Mortality (F</a:t>
            </a:r>
            <a:r>
              <a:rPr lang="en-US" sz="2000" baseline="-25000" dirty="0">
                <a:solidFill>
                  <a:prstClr val="black"/>
                </a:solidFill>
                <a:latin typeface="Cambria" panose="02040503050406030204" pitchFamily="18" charset="0"/>
                <a:ea typeface="Times New Roman" panose="02020603050405020304" pitchFamily="18" charset="0"/>
              </a:rPr>
              <a:t>2017</a:t>
            </a:r>
            <a:r>
              <a:rPr lang="en-US" sz="2000" dirty="0">
                <a:solidFill>
                  <a:prstClr val="black"/>
                </a:solidFill>
                <a:latin typeface="Cambria" panose="02040503050406030204" pitchFamily="18" charset="0"/>
                <a:ea typeface="Times New Roman" panose="02020603050405020304" pitchFamily="18" charset="0"/>
              </a:rPr>
              <a:t>/F</a:t>
            </a:r>
            <a:r>
              <a:rPr lang="en-US" sz="2000" baseline="-25000" dirty="0">
                <a:solidFill>
                  <a:prstClr val="black"/>
                </a:solidFill>
                <a:latin typeface="Cambria" panose="02040503050406030204" pitchFamily="18" charset="0"/>
                <a:ea typeface="Times New Roman" panose="02020603050405020304" pitchFamily="18" charset="0"/>
              </a:rPr>
              <a:t>MSY</a:t>
            </a:r>
            <a:r>
              <a:rPr lang="en-US" sz="2000" dirty="0">
                <a:solidFill>
                  <a:prstClr val="black"/>
                </a:solidFill>
                <a:latin typeface="Cambria" panose="02040503050406030204" pitchFamily="18" charset="0"/>
                <a:ea typeface="Times New Roman" panose="02020603050405020304" pitchFamily="18" charset="0"/>
              </a:rPr>
              <a:t>)		1.63 (1.14-2.12)</a:t>
            </a:r>
            <a:r>
              <a:rPr lang="en-US" sz="2000" baseline="30000" dirty="0">
                <a:solidFill>
                  <a:prstClr val="black"/>
                </a:solidFill>
                <a:latin typeface="Cambria" panose="02040503050406030204" pitchFamily="18" charset="0"/>
                <a:ea typeface="Times New Roman" panose="02020603050405020304" pitchFamily="18" charset="0"/>
              </a:rPr>
              <a:t>1</a:t>
            </a:r>
            <a:endParaRPr lang="en-US" sz="2000" dirty="0">
              <a:solidFill>
                <a:prstClr val="black"/>
              </a:solidFill>
              <a:latin typeface="Times New Roman" panose="02020603050405020304" pitchFamily="18" charset="0"/>
              <a:ea typeface="Times New Roman" panose="02020603050405020304" pitchFamily="18" charset="0"/>
            </a:endParaRPr>
          </a:p>
          <a:p>
            <a:pPr algn="just" defTabSz="914400"/>
            <a:r>
              <a:rPr lang="en-US" sz="2000" dirty="0">
                <a:solidFill>
                  <a:prstClr val="black"/>
                </a:solidFill>
                <a:latin typeface="Cambria" panose="02040503050406030204" pitchFamily="18" charset="0"/>
                <a:ea typeface="Times New Roman" panose="02020603050405020304" pitchFamily="18" charset="0"/>
              </a:rPr>
              <a:t>				 </a:t>
            </a:r>
            <a:endParaRPr lang="en-US" sz="2000" dirty="0">
              <a:solidFill>
                <a:prstClr val="black"/>
              </a:solidFill>
              <a:latin typeface="Times New Roman" panose="02020603050405020304" pitchFamily="18" charset="0"/>
              <a:ea typeface="Times New Roman" panose="02020603050405020304" pitchFamily="18" charset="0"/>
            </a:endParaRPr>
          </a:p>
          <a:p>
            <a:pPr algn="just" defTabSz="914400"/>
            <a:r>
              <a:rPr lang="en-US" sz="2000" dirty="0">
                <a:solidFill>
                  <a:prstClr val="black"/>
                </a:solidFill>
                <a:latin typeface="Cambria" panose="02040503050406030204" pitchFamily="18" charset="0"/>
                <a:ea typeface="Times New Roman" panose="02020603050405020304" pitchFamily="18" charset="0"/>
              </a:rPr>
              <a:t> </a:t>
            </a:r>
            <a:endParaRPr lang="en-US" sz="2000" dirty="0">
              <a:solidFill>
                <a:prstClr val="black"/>
              </a:solidFill>
              <a:latin typeface="Times New Roman" panose="02020603050405020304" pitchFamily="18" charset="0"/>
              <a:ea typeface="Times New Roman" panose="02020603050405020304" pitchFamily="18" charset="0"/>
            </a:endParaRPr>
          </a:p>
          <a:p>
            <a:pPr algn="just" defTabSz="914400"/>
            <a:r>
              <a:rPr lang="en-US" sz="2000" dirty="0">
                <a:solidFill>
                  <a:prstClr val="black"/>
                </a:solidFill>
                <a:latin typeface="Cambria" panose="02040503050406030204" pitchFamily="18" charset="0"/>
                <a:ea typeface="Times New Roman" panose="02020603050405020304" pitchFamily="18" charset="0"/>
              </a:rPr>
              <a:t>Stock Status (2017)                                                          Overfished:  Yes</a:t>
            </a:r>
            <a:endParaRPr lang="en-US" sz="2000" dirty="0">
              <a:solidFill>
                <a:prstClr val="black"/>
              </a:solidFill>
              <a:latin typeface="Times New Roman" panose="02020603050405020304" pitchFamily="18" charset="0"/>
              <a:ea typeface="Times New Roman" panose="02020603050405020304" pitchFamily="18" charset="0"/>
            </a:endParaRPr>
          </a:p>
          <a:p>
            <a:pPr algn="just" defTabSz="914400"/>
            <a:r>
              <a:rPr lang="en-US" sz="2000" dirty="0">
                <a:solidFill>
                  <a:prstClr val="black"/>
                </a:solidFill>
                <a:latin typeface="Cambria" panose="02040503050406030204" pitchFamily="18" charset="0"/>
                <a:ea typeface="Times New Roman" panose="02020603050405020304" pitchFamily="18" charset="0"/>
              </a:rPr>
              <a:t>                                                                                          	Overfishing: Yes</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7F8A9F8E-95BA-4EFA-AB91-A283D8C5F93E}"/>
              </a:ext>
            </a:extLst>
          </p:cNvPr>
          <p:cNvSpPr/>
          <p:nvPr/>
        </p:nvSpPr>
        <p:spPr>
          <a:xfrm>
            <a:off x="333375" y="1833086"/>
            <a:ext cx="2609850" cy="3970318"/>
          </a:xfrm>
          <a:prstGeom prst="rect">
            <a:avLst/>
          </a:prstGeom>
          <a:solidFill>
            <a:schemeClr val="bg1">
              <a:lumMod val="95000"/>
            </a:schemeClr>
          </a:solidFill>
        </p:spPr>
        <p:txBody>
          <a:bodyPr wrap="square">
            <a:spAutoFit/>
          </a:bodyPr>
          <a:lstStyle/>
          <a:p>
            <a:r>
              <a:rPr lang="en-US" dirty="0">
                <a:solidFill>
                  <a:srgbClr val="000000"/>
                </a:solidFill>
                <a:latin typeface="Calibri" panose="020F0502020204030204" pitchFamily="34" charset="0"/>
              </a:rPr>
              <a:t>Important:</a:t>
            </a:r>
          </a:p>
          <a:p>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The current MSY may be below what was achieved in past decades because overall selectivity has shifted to smaller fish. Calculations of the time-varying benchmarks from SS3 uncertainty grid show a long-term increase in SSB</a:t>
            </a:r>
            <a:r>
              <a:rPr lang="en-US" sz="1400" dirty="0">
                <a:solidFill>
                  <a:srgbClr val="000000"/>
                </a:solidFill>
                <a:latin typeface="Calibri" panose="020F0502020204030204" pitchFamily="34" charset="0"/>
              </a:rPr>
              <a:t>MSY </a:t>
            </a:r>
            <a:r>
              <a:rPr lang="en-US" dirty="0">
                <a:solidFill>
                  <a:srgbClr val="000000"/>
                </a:solidFill>
                <a:latin typeface="Calibri" panose="020F0502020204030204" pitchFamily="34" charset="0"/>
              </a:rPr>
              <a:t>and a general long- term decrease in MSY</a:t>
            </a:r>
            <a:endParaRPr lang="en-CA" dirty="0"/>
          </a:p>
        </p:txBody>
      </p:sp>
    </p:spTree>
    <p:extLst>
      <p:ext uri="{BB962C8B-B14F-4D97-AF65-F5344CB8AC3E}">
        <p14:creationId xmlns:p14="http://schemas.microsoft.com/office/powerpoint/2010/main" val="2227760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29769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BET Fishery indicators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図 10">
            <a:extLst>
              <a:ext uri="{FF2B5EF4-FFF2-40B4-BE49-F238E27FC236}">
                <a16:creationId xmlns:a16="http://schemas.microsoft.com/office/drawing/2014/main" id="{D9277E25-AF8A-4B7C-AE57-E53F670243F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026" y="1930401"/>
            <a:ext cx="10205450" cy="4927599"/>
          </a:xfrm>
          <a:prstGeom prst="rect">
            <a:avLst/>
          </a:prstGeom>
          <a:noFill/>
          <a:ln>
            <a:noFill/>
          </a:ln>
        </p:spPr>
      </p:pic>
      <p:sp>
        <p:nvSpPr>
          <p:cNvPr id="7" name="TextBox 6">
            <a:extLst>
              <a:ext uri="{FF2B5EF4-FFF2-40B4-BE49-F238E27FC236}">
                <a16:creationId xmlns:a16="http://schemas.microsoft.com/office/drawing/2014/main" id="{FA0A8C98-31EF-4223-932D-0EA7DDFFCF18}"/>
              </a:ext>
            </a:extLst>
          </p:cNvPr>
          <p:cNvSpPr txBox="1"/>
          <p:nvPr/>
        </p:nvSpPr>
        <p:spPr>
          <a:xfrm>
            <a:off x="203374" y="1322675"/>
            <a:ext cx="11849100" cy="830997"/>
          </a:xfrm>
          <a:prstGeom prst="rect">
            <a:avLst/>
          </a:prstGeom>
          <a:noFill/>
        </p:spPr>
        <p:txBody>
          <a:bodyPr wrap="square" rtlCol="0">
            <a:spAutoFit/>
          </a:bodyPr>
          <a:lstStyle/>
          <a:p>
            <a:pPr defTabSz="914400"/>
            <a:r>
              <a:rPr lang="en-US" sz="2400" b="1" dirty="0">
                <a:solidFill>
                  <a:srgbClr val="2006DE"/>
                </a:solidFill>
                <a:latin typeface="Calibri" panose="020F0502020204030204"/>
              </a:rPr>
              <a:t>Probability of Not Overfished (SSB &gt;= </a:t>
            </a:r>
            <a:r>
              <a:rPr lang="en-US" sz="2400" b="1" dirty="0" err="1">
                <a:solidFill>
                  <a:srgbClr val="2006DE"/>
                </a:solidFill>
                <a:latin typeface="Calibri" panose="020F0502020204030204"/>
              </a:rPr>
              <a:t>SSBmsy</a:t>
            </a:r>
            <a:r>
              <a:rPr lang="en-US" sz="2400" b="1" dirty="0">
                <a:solidFill>
                  <a:srgbClr val="2006DE"/>
                </a:solidFill>
                <a:latin typeface="Calibri" panose="020F0502020204030204"/>
              </a:rPr>
              <a:t>) and Overfishing not occurring (F &lt;= F</a:t>
            </a:r>
            <a:r>
              <a:rPr lang="en-US" sz="2400" b="1" baseline="-25000" dirty="0">
                <a:solidFill>
                  <a:srgbClr val="2006DE"/>
                </a:solidFill>
                <a:latin typeface="Calibri" panose="020F0502020204030204"/>
              </a:rPr>
              <a:t>MSY</a:t>
            </a:r>
            <a:r>
              <a:rPr lang="en-US" sz="2400" b="1" dirty="0">
                <a:solidFill>
                  <a:srgbClr val="2006DE"/>
                </a:solidFill>
                <a:latin typeface="Calibri" panose="020F0502020204030204"/>
              </a:rPr>
              <a:t>)</a:t>
            </a:r>
            <a:endParaRPr lang="en-US" sz="2400" dirty="0">
              <a:solidFill>
                <a:srgbClr val="2006DE"/>
              </a:solidFill>
              <a:latin typeface="Calibri" panose="020F0502020204030204"/>
            </a:endParaRPr>
          </a:p>
          <a:p>
            <a:pPr defTabSz="914400"/>
            <a:endParaRPr lang="en-US" sz="2400" dirty="0">
              <a:solidFill>
                <a:srgbClr val="2006DE"/>
              </a:solidFill>
              <a:latin typeface="Calibri" panose="020F0502020204030204"/>
            </a:endParaRPr>
          </a:p>
        </p:txBody>
      </p:sp>
      <p:sp>
        <p:nvSpPr>
          <p:cNvPr id="2" name="Rectangle 1">
            <a:extLst>
              <a:ext uri="{FF2B5EF4-FFF2-40B4-BE49-F238E27FC236}">
                <a16:creationId xmlns:a16="http://schemas.microsoft.com/office/drawing/2014/main" id="{7B12AADA-E2E4-44DF-9C85-923D49B1A56C}"/>
              </a:ext>
            </a:extLst>
          </p:cNvPr>
          <p:cNvSpPr/>
          <p:nvPr/>
        </p:nvSpPr>
        <p:spPr>
          <a:xfrm>
            <a:off x="1295400" y="4600575"/>
            <a:ext cx="9972675" cy="228600"/>
          </a:xfrm>
          <a:prstGeom prst="rect">
            <a:avLst/>
          </a:prstGeom>
          <a:solidFill>
            <a:schemeClr val="accent6">
              <a:lumMod val="60000"/>
              <a:lumOff val="40000"/>
              <a:alpha val="42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5C2B146E-830D-4D15-A161-40D8365FBAB2}"/>
              </a:ext>
            </a:extLst>
          </p:cNvPr>
          <p:cNvSpPr/>
          <p:nvPr/>
        </p:nvSpPr>
        <p:spPr>
          <a:xfrm>
            <a:off x="1266825" y="5200650"/>
            <a:ext cx="10029825" cy="247650"/>
          </a:xfrm>
          <a:prstGeom prst="rect">
            <a:avLst/>
          </a:prstGeom>
          <a:solidFill>
            <a:srgbClr val="FF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370AB6D8-BAB2-4C2E-9BB4-6EA192258482}"/>
              </a:ext>
            </a:extLst>
          </p:cNvPr>
          <p:cNvSpPr txBox="1"/>
          <p:nvPr/>
        </p:nvSpPr>
        <p:spPr>
          <a:xfrm>
            <a:off x="257175" y="4438650"/>
            <a:ext cx="714375" cy="369332"/>
          </a:xfrm>
          <a:prstGeom prst="rect">
            <a:avLst/>
          </a:prstGeom>
          <a:solidFill>
            <a:schemeClr val="accent4">
              <a:lumMod val="20000"/>
              <a:lumOff val="80000"/>
            </a:schemeClr>
          </a:solidFill>
        </p:spPr>
        <p:txBody>
          <a:bodyPr wrap="square" rtlCol="0">
            <a:spAutoFit/>
          </a:bodyPr>
          <a:lstStyle/>
          <a:p>
            <a:r>
              <a:rPr lang="en-CA" dirty="0"/>
              <a:t>TAC</a:t>
            </a:r>
          </a:p>
        </p:txBody>
      </p:sp>
      <p:sp>
        <p:nvSpPr>
          <p:cNvPr id="9" name="TextBox 8">
            <a:extLst>
              <a:ext uri="{FF2B5EF4-FFF2-40B4-BE49-F238E27FC236}">
                <a16:creationId xmlns:a16="http://schemas.microsoft.com/office/drawing/2014/main" id="{BD2234BA-00DB-4B92-A19F-D2D9083DF194}"/>
              </a:ext>
            </a:extLst>
          </p:cNvPr>
          <p:cNvSpPr txBox="1"/>
          <p:nvPr/>
        </p:nvSpPr>
        <p:spPr>
          <a:xfrm>
            <a:off x="219075" y="4953000"/>
            <a:ext cx="1028700" cy="584775"/>
          </a:xfrm>
          <a:prstGeom prst="rect">
            <a:avLst/>
          </a:prstGeom>
          <a:solidFill>
            <a:srgbClr val="FF0000">
              <a:alpha val="19000"/>
            </a:srgbClr>
          </a:solidFill>
        </p:spPr>
        <p:txBody>
          <a:bodyPr wrap="square" rtlCol="0">
            <a:spAutoFit/>
          </a:bodyPr>
          <a:lstStyle/>
          <a:p>
            <a:r>
              <a:rPr lang="en-CA" sz="1600" dirty="0"/>
              <a:t>2018</a:t>
            </a:r>
          </a:p>
          <a:p>
            <a:r>
              <a:rPr lang="en-CA" sz="1600" dirty="0"/>
              <a:t>Catches</a:t>
            </a:r>
          </a:p>
        </p:txBody>
      </p:sp>
    </p:spTree>
    <p:extLst>
      <p:ext uri="{BB962C8B-B14F-4D97-AF65-F5344CB8AC3E}">
        <p14:creationId xmlns:p14="http://schemas.microsoft.com/office/powerpoint/2010/main" val="2094023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578031" cy="461665"/>
          </a:xfrm>
          <a:prstGeom prst="rect">
            <a:avLst/>
          </a:prstGeom>
        </p:spPr>
        <p:txBody>
          <a:bodyPr wrap="none">
            <a:spAutoFit/>
          </a:bodyPr>
          <a:lstStyle/>
          <a:p>
            <a:pPr lvl="0"/>
            <a:r>
              <a:rPr lang="en-CA" sz="2400" b="1" i="1" dirty="0">
                <a:solidFill>
                  <a:schemeClr val="bg1"/>
                </a:solidFill>
                <a:latin typeface="Arial" panose="020B0604020202020204" pitchFamily="34" charset="0"/>
              </a:rPr>
              <a:t>YFT Stock Assessment</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56C1A8C-3E30-42F7-B252-86CBB6138011}"/>
              </a:ext>
            </a:extLst>
          </p:cNvPr>
          <p:cNvPicPr>
            <a:picLocks noChangeAspect="1"/>
          </p:cNvPicPr>
          <p:nvPr/>
        </p:nvPicPr>
        <p:blipFill>
          <a:blip r:embed="rId3"/>
          <a:stretch>
            <a:fillRect/>
          </a:stretch>
        </p:blipFill>
        <p:spPr>
          <a:xfrm>
            <a:off x="284044" y="2540001"/>
            <a:ext cx="4194412" cy="2901948"/>
          </a:xfrm>
          <a:prstGeom prst="rect">
            <a:avLst/>
          </a:prstGeom>
        </p:spPr>
      </p:pic>
      <p:sp>
        <p:nvSpPr>
          <p:cNvPr id="3" name="TextBox 2">
            <a:extLst>
              <a:ext uri="{FF2B5EF4-FFF2-40B4-BE49-F238E27FC236}">
                <a16:creationId xmlns:a16="http://schemas.microsoft.com/office/drawing/2014/main" id="{AD3E0D23-30D0-4DF1-ACE4-96072D578B38}"/>
              </a:ext>
            </a:extLst>
          </p:cNvPr>
          <p:cNvSpPr txBox="1"/>
          <p:nvPr/>
        </p:nvSpPr>
        <p:spPr>
          <a:xfrm>
            <a:off x="2781300" y="4905375"/>
            <a:ext cx="1971675" cy="369332"/>
          </a:xfrm>
          <a:prstGeom prst="rect">
            <a:avLst/>
          </a:prstGeom>
          <a:noFill/>
        </p:spPr>
        <p:txBody>
          <a:bodyPr wrap="square" rtlCol="0">
            <a:spAutoFit/>
          </a:bodyPr>
          <a:lstStyle/>
          <a:p>
            <a:r>
              <a:rPr lang="en-CA" dirty="0">
                <a:solidFill>
                  <a:schemeClr val="bg1"/>
                </a:solidFill>
              </a:rPr>
              <a:t>Yellowfin Tuna</a:t>
            </a:r>
          </a:p>
        </p:txBody>
      </p:sp>
      <p:sp>
        <p:nvSpPr>
          <p:cNvPr id="6" name="TextBox 5">
            <a:extLst>
              <a:ext uri="{FF2B5EF4-FFF2-40B4-BE49-F238E27FC236}">
                <a16:creationId xmlns:a16="http://schemas.microsoft.com/office/drawing/2014/main" id="{DF60F160-6744-4633-980B-9FBEA681B543}"/>
              </a:ext>
            </a:extLst>
          </p:cNvPr>
          <p:cNvSpPr txBox="1"/>
          <p:nvPr/>
        </p:nvSpPr>
        <p:spPr>
          <a:xfrm>
            <a:off x="4857750" y="2362200"/>
            <a:ext cx="7334250" cy="4154984"/>
          </a:xfrm>
          <a:prstGeom prst="rect">
            <a:avLst/>
          </a:prstGeom>
          <a:noFill/>
        </p:spPr>
        <p:txBody>
          <a:bodyPr wrap="square" rtlCol="0">
            <a:spAutoFit/>
          </a:bodyPr>
          <a:lstStyle/>
          <a:p>
            <a:pPr marL="285750" indent="-285750" defTabSz="914400">
              <a:buFont typeface="Arial" panose="020B0604020202020204" pitchFamily="34" charset="0"/>
              <a:buChar char="•"/>
            </a:pPr>
            <a:r>
              <a:rPr lang="en-US" sz="2400" dirty="0">
                <a:latin typeface="Calibri"/>
              </a:rPr>
              <a:t>Revised Task I and Task II catch/effort and size data for 1973-2013 and updated for 2012/2018. </a:t>
            </a:r>
          </a:p>
          <a:p>
            <a:pPr marL="285750" indent="-285750" defTabSz="914400">
              <a:buFont typeface="Arial" panose="020B0604020202020204" pitchFamily="34" charset="0"/>
              <a:buChar char="•"/>
            </a:pPr>
            <a:r>
              <a:rPr lang="en-US" sz="2400" dirty="0">
                <a:latin typeface="Calibri"/>
              </a:rPr>
              <a:t>Ages up to 18 years were observed in otoliths and  validated using 14C bomb radiocarbon. </a:t>
            </a:r>
          </a:p>
          <a:p>
            <a:pPr marL="285750" indent="-285750" defTabSz="914400">
              <a:buFont typeface="Arial" panose="020B0604020202020204" pitchFamily="34" charset="0"/>
              <a:buChar char="•"/>
            </a:pPr>
            <a:r>
              <a:rPr lang="en-US" sz="2400" dirty="0">
                <a:latin typeface="Calibri"/>
              </a:rPr>
              <a:t>Growth of YFT better estimated using a Richards function than a von </a:t>
            </a:r>
            <a:r>
              <a:rPr lang="en-US" sz="2400" dirty="0" err="1">
                <a:latin typeface="Calibri"/>
              </a:rPr>
              <a:t>Bertalanffy</a:t>
            </a:r>
            <a:r>
              <a:rPr lang="en-US" sz="2400" dirty="0">
                <a:latin typeface="Calibri"/>
              </a:rPr>
              <a:t> function (AOTTP information)</a:t>
            </a:r>
          </a:p>
          <a:p>
            <a:pPr marL="285750" indent="-285750" defTabSz="914400">
              <a:buFont typeface="Arial" panose="020B0604020202020204" pitchFamily="34" charset="0"/>
              <a:buChar char="•"/>
            </a:pPr>
            <a:r>
              <a:rPr lang="en-US" sz="2400" dirty="0">
                <a:latin typeface="Calibri"/>
              </a:rPr>
              <a:t>Age-specific natural mortality function (e.g. Lorenzen) based on T max of 18 rather than 11 used in previous assessment.</a:t>
            </a:r>
          </a:p>
          <a:p>
            <a:pPr marL="285750" indent="-285750" defTabSz="914400">
              <a:buFont typeface="Arial" panose="020B0604020202020204" pitchFamily="34" charset="0"/>
              <a:buChar char="•"/>
            </a:pPr>
            <a:r>
              <a:rPr lang="en-US" sz="2400" dirty="0">
                <a:latin typeface="Calibri"/>
              </a:rPr>
              <a:t>Several New Indices used in the 2019 assessment</a:t>
            </a:r>
          </a:p>
        </p:txBody>
      </p:sp>
      <p:sp>
        <p:nvSpPr>
          <p:cNvPr id="7" name="TextBox 6">
            <a:extLst>
              <a:ext uri="{FF2B5EF4-FFF2-40B4-BE49-F238E27FC236}">
                <a16:creationId xmlns:a16="http://schemas.microsoft.com/office/drawing/2014/main" id="{C85827E7-8742-48BE-AD10-B02A74D3BF2D}"/>
              </a:ext>
            </a:extLst>
          </p:cNvPr>
          <p:cNvSpPr txBox="1"/>
          <p:nvPr/>
        </p:nvSpPr>
        <p:spPr>
          <a:xfrm>
            <a:off x="2733675" y="1524000"/>
            <a:ext cx="8629650" cy="461665"/>
          </a:xfrm>
          <a:prstGeom prst="rect">
            <a:avLst/>
          </a:prstGeom>
          <a:noFill/>
        </p:spPr>
        <p:txBody>
          <a:bodyPr wrap="square" rtlCol="0">
            <a:spAutoFit/>
          </a:bodyPr>
          <a:lstStyle/>
          <a:p>
            <a:r>
              <a:rPr lang="en-CA" sz="2400" b="1" dirty="0"/>
              <a:t>Stock Assessment 2019 – Input data up to 1950-2018</a:t>
            </a:r>
          </a:p>
        </p:txBody>
      </p:sp>
    </p:spTree>
    <p:extLst>
      <p:ext uri="{BB962C8B-B14F-4D97-AF65-F5344CB8AC3E}">
        <p14:creationId xmlns:p14="http://schemas.microsoft.com/office/powerpoint/2010/main" val="2486334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accent4">
                <a:lumMod val="60000"/>
                <a:lumOff val="40000"/>
              </a:schemeClr>
            </a:gs>
            <a:gs pos="10000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31052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Fishery </a:t>
            </a:r>
            <a:r>
              <a:rPr lang="en-CA" sz="2400" b="1" i="1" dirty="0">
                <a:solidFill>
                  <a:prstClr val="white"/>
                </a:solidFill>
                <a:latin typeface="Century Gothic" panose="020B0502020202020204"/>
              </a:rPr>
              <a:t>I</a:t>
            </a:r>
            <a:r>
              <a:rPr kumimoji="0" lang="en-CA" sz="2400" b="1" i="1" u="none" strike="noStrike" kern="1200" cap="none" spc="0" normalizeH="0" baseline="0" noProof="0" dirty="0" err="1">
                <a:ln>
                  <a:noFill/>
                </a:ln>
                <a:solidFill>
                  <a:prstClr val="white"/>
                </a:solidFill>
                <a:effectLst/>
                <a:uLnTx/>
                <a:uFillTx/>
                <a:latin typeface="Century Gothic" panose="020B0502020202020204"/>
                <a:ea typeface="+mn-ea"/>
                <a:cs typeface="+mn-cs"/>
              </a:rPr>
              <a:t>ndicators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041823D3-796B-4967-94B0-6D0AC322DD78}"/>
              </a:ext>
            </a:extLst>
          </p:cNvPr>
          <p:cNvPicPr>
            <a:picLocks noChangeAspect="1"/>
          </p:cNvPicPr>
          <p:nvPr/>
        </p:nvPicPr>
        <p:blipFill>
          <a:blip r:embed="rId3"/>
          <a:stretch>
            <a:fillRect/>
          </a:stretch>
        </p:blipFill>
        <p:spPr>
          <a:xfrm>
            <a:off x="5362575" y="1776376"/>
            <a:ext cx="6648450" cy="4288564"/>
          </a:xfrm>
          <a:prstGeom prst="rect">
            <a:avLst/>
          </a:prstGeom>
        </p:spPr>
      </p:pic>
      <p:sp>
        <p:nvSpPr>
          <p:cNvPr id="2" name="Rectangle 1">
            <a:extLst>
              <a:ext uri="{FF2B5EF4-FFF2-40B4-BE49-F238E27FC236}">
                <a16:creationId xmlns:a16="http://schemas.microsoft.com/office/drawing/2014/main" id="{FCAD3D8E-E761-4A3E-810A-74A5CCB3588D}"/>
              </a:ext>
            </a:extLst>
          </p:cNvPr>
          <p:cNvSpPr/>
          <p:nvPr/>
        </p:nvSpPr>
        <p:spPr>
          <a:xfrm>
            <a:off x="190500" y="1433106"/>
            <a:ext cx="5038725" cy="5262979"/>
          </a:xfrm>
          <a:prstGeom prst="rect">
            <a:avLst/>
          </a:prstGeom>
          <a:solidFill>
            <a:schemeClr val="bg1"/>
          </a:solidFill>
          <a:ln w="25400">
            <a:solidFill>
              <a:schemeClr val="accent1">
                <a:shade val="50000"/>
              </a:schemeClr>
            </a:solidFill>
          </a:ln>
        </p:spPr>
        <p:txBody>
          <a:bodyPr wrap="square">
            <a:spAutoFit/>
          </a:bodyPr>
          <a:lstStyle/>
          <a:p>
            <a:pPr marL="342900" indent="-342900">
              <a:buFont typeface="Wingdings" panose="05000000000000000000" pitchFamily="2" charset="2"/>
              <a:buChar char="§"/>
            </a:pPr>
            <a:r>
              <a:rPr lang="en-US" sz="2400" dirty="0"/>
              <a:t>3 Major Gears (PS, BB, LL)</a:t>
            </a:r>
          </a:p>
          <a:p>
            <a:pPr marL="342900" indent="-342900">
              <a:buFont typeface="Wingdings" panose="05000000000000000000" pitchFamily="2" charset="2"/>
              <a:buChar char="§"/>
            </a:pPr>
            <a:r>
              <a:rPr lang="en-US" sz="2400" dirty="0"/>
              <a:t>Highest landings (194,000 t) in 1990. </a:t>
            </a:r>
          </a:p>
          <a:p>
            <a:pPr marL="342900" indent="-342900">
              <a:buFont typeface="Wingdings" panose="05000000000000000000" pitchFamily="2" charset="2"/>
              <a:buChar char="§"/>
            </a:pPr>
            <a:r>
              <a:rPr lang="en-US" sz="2400" dirty="0"/>
              <a:t>Decreased to 100,000 t by 2007. </a:t>
            </a:r>
          </a:p>
          <a:p>
            <a:pPr marL="342900" indent="-342900">
              <a:buFont typeface="Wingdings" panose="05000000000000000000" pitchFamily="2" charset="2"/>
              <a:buChar char="§"/>
            </a:pPr>
            <a:r>
              <a:rPr lang="en-US" sz="2400" dirty="0"/>
              <a:t>A TAC of 110,000 t was adopted in 2012,</a:t>
            </a:r>
          </a:p>
          <a:p>
            <a:pPr marL="342900" indent="-342900">
              <a:buFont typeface="Wingdings" panose="05000000000000000000" pitchFamily="2" charset="2"/>
              <a:buChar char="§"/>
            </a:pPr>
            <a:r>
              <a:rPr lang="en-US" sz="2400" dirty="0"/>
              <a:t>Since 2015 landings have averaged 137,000 t.</a:t>
            </a:r>
          </a:p>
          <a:p>
            <a:pPr marL="342900" indent="-342900">
              <a:buFont typeface="Wingdings" panose="05000000000000000000" pitchFamily="2" charset="2"/>
              <a:buChar char="§"/>
            </a:pPr>
            <a:r>
              <a:rPr lang="en-US" sz="2400" dirty="0"/>
              <a:t>Purse seine vessels targeting tropical tunas in the eastern Atlantic has increased in the last five years by 18%, (49 to 58).</a:t>
            </a:r>
          </a:p>
        </p:txBody>
      </p:sp>
    </p:spTree>
    <p:extLst>
      <p:ext uri="{BB962C8B-B14F-4D97-AF65-F5344CB8AC3E}">
        <p14:creationId xmlns:p14="http://schemas.microsoft.com/office/powerpoint/2010/main" val="2235050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29769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BET Fishery indicators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983EF107-7146-4EF6-A0EA-E4C0D26A0636}"/>
              </a:ext>
            </a:extLst>
          </p:cNvPr>
          <p:cNvGrpSpPr/>
          <p:nvPr/>
        </p:nvGrpSpPr>
        <p:grpSpPr>
          <a:xfrm>
            <a:off x="8743950" y="1343025"/>
            <a:ext cx="3248025" cy="5514975"/>
            <a:chOff x="685800" y="990600"/>
            <a:chExt cx="3352800" cy="5676900"/>
          </a:xfrm>
        </p:grpSpPr>
        <p:pic>
          <p:nvPicPr>
            <p:cNvPr id="7" name="Picture 20">
              <a:extLst>
                <a:ext uri="{FF2B5EF4-FFF2-40B4-BE49-F238E27FC236}">
                  <a16:creationId xmlns:a16="http://schemas.microsoft.com/office/drawing/2014/main" id="{4B96DDC9-EBD1-48AE-9E20-8D3A2F7F1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3352800" cy="3063875"/>
            </a:xfrm>
            <a:prstGeom prst="rect">
              <a:avLst/>
            </a:prstGeom>
            <a:noFill/>
            <a:ln w="28575">
              <a:solidFill>
                <a:srgbClr val="FFFF66"/>
              </a:solidFill>
            </a:ln>
            <a:extLst>
              <a:ext uri="{909E8E84-426E-40DD-AFC4-6F175D3DCCD1}">
                <a14:hiddenFill xmlns:a14="http://schemas.microsoft.com/office/drawing/2010/main">
                  <a:solidFill>
                    <a:srgbClr val="FFFFFF"/>
                  </a:solidFill>
                </a14:hiddenFill>
              </a:ext>
            </a:extLst>
          </p:spPr>
        </p:pic>
        <p:pic>
          <p:nvPicPr>
            <p:cNvPr id="8" name="Picture 21">
              <a:extLst>
                <a:ext uri="{FF2B5EF4-FFF2-40B4-BE49-F238E27FC236}">
                  <a16:creationId xmlns:a16="http://schemas.microsoft.com/office/drawing/2014/main" id="{210B73D1-71F5-4B45-932E-91CF73E61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628"/>
            <a:stretch>
              <a:fillRect/>
            </a:stretch>
          </p:blipFill>
          <p:spPr bwMode="auto">
            <a:xfrm>
              <a:off x="685800" y="4038600"/>
              <a:ext cx="3352800" cy="2628900"/>
            </a:xfrm>
            <a:prstGeom prst="rect">
              <a:avLst/>
            </a:prstGeom>
            <a:noFill/>
            <a:ln w="28575">
              <a:solidFill>
                <a:srgbClr val="FFFF66"/>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5EDB86D-6653-425B-B135-B10E2E790ABE}"/>
                </a:ext>
              </a:extLst>
            </p:cNvPr>
            <p:cNvSpPr txBox="1"/>
            <p:nvPr/>
          </p:nvSpPr>
          <p:spPr>
            <a:xfrm>
              <a:off x="1066800" y="1038264"/>
              <a:ext cx="1981200" cy="369332"/>
            </a:xfrm>
            <a:prstGeom prst="rect">
              <a:avLst/>
            </a:prstGeom>
            <a:noFill/>
          </p:spPr>
          <p:txBody>
            <a:bodyPr wrap="square" rtlCol="0">
              <a:spAutoFit/>
            </a:bodyPr>
            <a:lstStyle/>
            <a:p>
              <a:pPr defTabSz="914400"/>
              <a:r>
                <a:rPr lang="en-US" dirty="0">
                  <a:solidFill>
                    <a:prstClr val="black"/>
                  </a:solidFill>
                  <a:latin typeface="Calibri"/>
                </a:rPr>
                <a:t>von </a:t>
              </a:r>
              <a:r>
                <a:rPr lang="en-US" dirty="0" err="1">
                  <a:solidFill>
                    <a:prstClr val="black"/>
                  </a:solidFill>
                  <a:latin typeface="Calibri"/>
                </a:rPr>
                <a:t>Bertalannfy</a:t>
              </a:r>
              <a:endParaRPr lang="en-US" dirty="0">
                <a:solidFill>
                  <a:prstClr val="black"/>
                </a:solidFill>
                <a:latin typeface="Calibri"/>
              </a:endParaRPr>
            </a:p>
          </p:txBody>
        </p:sp>
        <p:sp>
          <p:nvSpPr>
            <p:cNvPr id="10" name="TextBox 9">
              <a:extLst>
                <a:ext uri="{FF2B5EF4-FFF2-40B4-BE49-F238E27FC236}">
                  <a16:creationId xmlns:a16="http://schemas.microsoft.com/office/drawing/2014/main" id="{246093BA-4784-422C-9C0F-04DC06AD2447}"/>
                </a:ext>
              </a:extLst>
            </p:cNvPr>
            <p:cNvSpPr txBox="1"/>
            <p:nvPr/>
          </p:nvSpPr>
          <p:spPr>
            <a:xfrm>
              <a:off x="1169437" y="4114800"/>
              <a:ext cx="1981200" cy="369332"/>
            </a:xfrm>
            <a:prstGeom prst="rect">
              <a:avLst/>
            </a:prstGeom>
            <a:noFill/>
          </p:spPr>
          <p:txBody>
            <a:bodyPr wrap="square" rtlCol="0">
              <a:spAutoFit/>
            </a:bodyPr>
            <a:lstStyle/>
            <a:p>
              <a:pPr defTabSz="914400"/>
              <a:r>
                <a:rPr lang="en-US" dirty="0">
                  <a:solidFill>
                    <a:prstClr val="black"/>
                  </a:solidFill>
                  <a:latin typeface="Calibri"/>
                </a:rPr>
                <a:t>Richards</a:t>
              </a:r>
            </a:p>
          </p:txBody>
        </p:sp>
      </p:grpSp>
      <p:pic>
        <p:nvPicPr>
          <p:cNvPr id="11" name="Picture 10">
            <a:extLst>
              <a:ext uri="{FF2B5EF4-FFF2-40B4-BE49-F238E27FC236}">
                <a16:creationId xmlns:a16="http://schemas.microsoft.com/office/drawing/2014/main" id="{99B32143-FAE5-4191-8386-70EA6E2A4D1A}"/>
              </a:ext>
            </a:extLst>
          </p:cNvPr>
          <p:cNvPicPr>
            <a:picLocks noChangeAspect="1"/>
          </p:cNvPicPr>
          <p:nvPr/>
        </p:nvPicPr>
        <p:blipFill>
          <a:blip r:embed="rId5"/>
          <a:stretch>
            <a:fillRect/>
          </a:stretch>
        </p:blipFill>
        <p:spPr>
          <a:xfrm>
            <a:off x="600853" y="1447800"/>
            <a:ext cx="4769427" cy="3671532"/>
          </a:xfrm>
          <a:prstGeom prst="rect">
            <a:avLst/>
          </a:prstGeom>
          <a:ln w="28575">
            <a:solidFill>
              <a:srgbClr val="FFFF00"/>
            </a:solidFill>
          </a:ln>
        </p:spPr>
      </p:pic>
      <p:sp>
        <p:nvSpPr>
          <p:cNvPr id="2" name="Rectangle 1">
            <a:extLst>
              <a:ext uri="{FF2B5EF4-FFF2-40B4-BE49-F238E27FC236}">
                <a16:creationId xmlns:a16="http://schemas.microsoft.com/office/drawing/2014/main" id="{0EBC7C62-265C-463E-AB5A-4F06E5F4D34E}"/>
              </a:ext>
            </a:extLst>
          </p:cNvPr>
          <p:cNvSpPr/>
          <p:nvPr/>
        </p:nvSpPr>
        <p:spPr>
          <a:xfrm>
            <a:off x="590550" y="5676811"/>
            <a:ext cx="4772025" cy="923330"/>
          </a:xfrm>
          <a:prstGeom prst="rect">
            <a:avLst/>
          </a:prstGeom>
          <a:solidFill>
            <a:sysClr val="window" lastClr="FFFFFF"/>
          </a:solidFill>
        </p:spPr>
        <p:txBody>
          <a:bodyPr wrap="square">
            <a:spAutoFit/>
          </a:bodyPr>
          <a:lstStyle/>
          <a:p>
            <a:r>
              <a:rPr lang="en-US" dirty="0"/>
              <a:t>The implied 2019 natural mortality based on the </a:t>
            </a:r>
            <a:r>
              <a:rPr lang="en-US" dirty="0" err="1"/>
              <a:t>Tmax</a:t>
            </a:r>
            <a:r>
              <a:rPr lang="en-US" dirty="0"/>
              <a:t> of 18 based on AOTTP information</a:t>
            </a:r>
          </a:p>
        </p:txBody>
      </p:sp>
      <p:sp>
        <p:nvSpPr>
          <p:cNvPr id="3" name="Rectangle 2">
            <a:extLst>
              <a:ext uri="{FF2B5EF4-FFF2-40B4-BE49-F238E27FC236}">
                <a16:creationId xmlns:a16="http://schemas.microsoft.com/office/drawing/2014/main" id="{EDFE6EAB-4559-4D74-B4FA-A017F811533F}"/>
              </a:ext>
            </a:extLst>
          </p:cNvPr>
          <p:cNvSpPr/>
          <p:nvPr/>
        </p:nvSpPr>
        <p:spPr>
          <a:xfrm>
            <a:off x="6267450" y="1510010"/>
            <a:ext cx="2409825" cy="2308324"/>
          </a:xfrm>
          <a:prstGeom prst="rect">
            <a:avLst/>
          </a:prstGeom>
        </p:spPr>
        <p:txBody>
          <a:bodyPr wrap="square">
            <a:spAutoFit/>
          </a:bodyPr>
          <a:lstStyle/>
          <a:p>
            <a:r>
              <a:rPr lang="en-US" dirty="0"/>
              <a:t>Growth increments from AOTTP fish measured upon recovery indicate that yellowfin growth is best estimated using a Richard’s function</a:t>
            </a:r>
          </a:p>
        </p:txBody>
      </p:sp>
    </p:spTree>
    <p:extLst>
      <p:ext uri="{BB962C8B-B14F-4D97-AF65-F5344CB8AC3E}">
        <p14:creationId xmlns:p14="http://schemas.microsoft.com/office/powerpoint/2010/main" val="771145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29769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Fishery indicators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Content Placeholder 3">
            <a:extLst>
              <a:ext uri="{FF2B5EF4-FFF2-40B4-BE49-F238E27FC236}">
                <a16:creationId xmlns:a16="http://schemas.microsoft.com/office/drawing/2014/main" id="{F2CC0394-8FC8-4020-8326-7C8399F5CE63}"/>
              </a:ext>
            </a:extLst>
          </p:cNvPr>
          <p:cNvSpPr txBox="1">
            <a:spLocks/>
          </p:cNvSpPr>
          <p:nvPr/>
        </p:nvSpPr>
        <p:spPr>
          <a:xfrm>
            <a:off x="751692" y="2057400"/>
            <a:ext cx="3352800" cy="3590925"/>
          </a:xfrm>
          <a:prstGeom prst="rect">
            <a:avLst/>
          </a:prstGeom>
          <a:solidFill>
            <a:sysClr val="window" lastClr="FFFFFF"/>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A joint LL index was constructed for the fleets of USA, Korea, Chinese-Taipei, Brazil and Japan.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New indices for the surface fleets were also used, including an “echosounder buoy derived” index of juveniles associated with FADs.</a:t>
            </a: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8B4B95CB-B5A4-45B3-8AEC-34E4E329EA3A}"/>
              </a:ext>
            </a:extLst>
          </p:cNvPr>
          <p:cNvPicPr>
            <a:picLocks noChangeAspect="1"/>
          </p:cNvPicPr>
          <p:nvPr/>
        </p:nvPicPr>
        <p:blipFill rotWithShape="1">
          <a:blip r:embed="rId3"/>
          <a:srcRect l="14497" t="-1111" r="7219" b="65040"/>
          <a:stretch/>
        </p:blipFill>
        <p:spPr>
          <a:xfrm>
            <a:off x="4362306" y="1546051"/>
            <a:ext cx="3699367" cy="2223975"/>
          </a:xfrm>
          <a:prstGeom prst="rect">
            <a:avLst/>
          </a:prstGeom>
          <a:solidFill>
            <a:sysClr val="window" lastClr="FFFFFF"/>
          </a:solidFill>
          <a:ln w="38100">
            <a:solidFill>
              <a:srgbClr val="FFFF00"/>
            </a:solidFill>
          </a:ln>
        </p:spPr>
      </p:pic>
      <p:pic>
        <p:nvPicPr>
          <p:cNvPr id="14" name="Picture 13">
            <a:extLst>
              <a:ext uri="{FF2B5EF4-FFF2-40B4-BE49-F238E27FC236}">
                <a16:creationId xmlns:a16="http://schemas.microsoft.com/office/drawing/2014/main" id="{763BA8B8-6F16-4F1D-BB21-F162F2A9132E}"/>
              </a:ext>
            </a:extLst>
          </p:cNvPr>
          <p:cNvPicPr>
            <a:picLocks noChangeAspect="1"/>
          </p:cNvPicPr>
          <p:nvPr/>
        </p:nvPicPr>
        <p:blipFill rotWithShape="1">
          <a:blip r:embed="rId3"/>
          <a:srcRect l="14497" t="65656" r="7219" b="1111"/>
          <a:stretch/>
        </p:blipFill>
        <p:spPr>
          <a:xfrm>
            <a:off x="7897095" y="1540310"/>
            <a:ext cx="4048140" cy="2242159"/>
          </a:xfrm>
          <a:prstGeom prst="rect">
            <a:avLst/>
          </a:prstGeom>
          <a:solidFill>
            <a:sysClr val="window" lastClr="FFFFFF"/>
          </a:solidFill>
          <a:ln w="38100">
            <a:solidFill>
              <a:srgbClr val="FFFF00"/>
            </a:solidFill>
          </a:ln>
        </p:spPr>
      </p:pic>
      <p:pic>
        <p:nvPicPr>
          <p:cNvPr id="10" name="Picture 9">
            <a:extLst>
              <a:ext uri="{FF2B5EF4-FFF2-40B4-BE49-F238E27FC236}">
                <a16:creationId xmlns:a16="http://schemas.microsoft.com/office/drawing/2014/main" id="{2B7B87EE-7807-48D7-9A81-5EB1B9D2D99D}"/>
              </a:ext>
            </a:extLst>
          </p:cNvPr>
          <p:cNvPicPr>
            <a:picLocks noChangeAspect="1"/>
          </p:cNvPicPr>
          <p:nvPr/>
        </p:nvPicPr>
        <p:blipFill rotWithShape="1">
          <a:blip r:embed="rId3"/>
          <a:srcRect l="14497" t="33127" r="7219" b="33303"/>
          <a:stretch/>
        </p:blipFill>
        <p:spPr>
          <a:xfrm>
            <a:off x="6322367" y="3785208"/>
            <a:ext cx="4002474" cy="2239420"/>
          </a:xfrm>
          <a:prstGeom prst="rect">
            <a:avLst/>
          </a:prstGeom>
          <a:solidFill>
            <a:sysClr val="window" lastClr="FFFFFF"/>
          </a:solidFill>
          <a:ln w="38100">
            <a:solidFill>
              <a:srgbClr val="FFFF00"/>
            </a:solidFill>
          </a:ln>
        </p:spPr>
      </p:pic>
    </p:spTree>
    <p:extLst>
      <p:ext uri="{BB962C8B-B14F-4D97-AF65-F5344CB8AC3E}">
        <p14:creationId xmlns:p14="http://schemas.microsoft.com/office/powerpoint/2010/main" val="2726250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37784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Stock Assessment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Content Placeholder 2">
            <a:extLst>
              <a:ext uri="{FF2B5EF4-FFF2-40B4-BE49-F238E27FC236}">
                <a16:creationId xmlns:a16="http://schemas.microsoft.com/office/drawing/2014/main" id="{4C5D845E-1F52-4677-AD94-5C8918A009F8}"/>
              </a:ext>
            </a:extLst>
          </p:cNvPr>
          <p:cNvSpPr txBox="1">
            <a:spLocks/>
          </p:cNvSpPr>
          <p:nvPr/>
        </p:nvSpPr>
        <p:spPr>
          <a:xfrm>
            <a:off x="2362200" y="1912938"/>
            <a:ext cx="8229600" cy="4708525"/>
          </a:xfrm>
          <a:prstGeom prst="rect">
            <a:avLst/>
          </a:prstGeom>
          <a:solidFill>
            <a:sysClr val="window" lastClr="FFFFFF"/>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effectLst/>
                <a:uLnTx/>
                <a:uFillTx/>
                <a:latin typeface="Calibri"/>
                <a:ea typeface="+mn-ea"/>
                <a:cs typeface="+mn-cs"/>
              </a:rPr>
              <a:t>2 Production Models (JABBA and MBP): </a:t>
            </a:r>
          </a:p>
          <a:p>
            <a:pPr marR="0" lvl="1"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effectLst/>
                <a:uLnTx/>
                <a:uFillTx/>
                <a:latin typeface="Calibri"/>
                <a:ea typeface="+mn-ea"/>
                <a:cs typeface="+mn-cs"/>
              </a:rPr>
              <a:t>JABBA – 4 model runs </a:t>
            </a:r>
          </a:p>
          <a:p>
            <a:pPr marR="0" lvl="1"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lang="en-US" dirty="0">
                <a:latin typeface="Calibri"/>
              </a:rPr>
              <a:t>MBP – 1 model run</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a:ln>
                  <a:noFill/>
                </a:ln>
                <a:effectLst/>
                <a:uLnTx/>
                <a:uFillTx/>
                <a:latin typeface="Calibri"/>
                <a:ea typeface="+mn-ea"/>
                <a:cs typeface="+mn-cs"/>
              </a:rPr>
              <a:t>  1 Age Structured Model: Stock Synthesis:</a:t>
            </a:r>
          </a:p>
          <a:p>
            <a:pPr marR="0" lvl="1"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effectLst/>
                <a:uLnTx/>
                <a:uFillTx/>
                <a:latin typeface="Calibri"/>
                <a:ea typeface="+mn-ea"/>
                <a:cs typeface="+mn-cs"/>
              </a:rPr>
              <a:t>4 model runs</a:t>
            </a:r>
          </a:p>
          <a:p>
            <a:pPr>
              <a:buFont typeface="Wingdings" panose="05000000000000000000" pitchFamily="2" charset="2"/>
              <a:buChar char="§"/>
            </a:pPr>
            <a:r>
              <a:rPr lang="en-US" dirty="0">
                <a:latin typeface="Calibri"/>
              </a:rPr>
              <a:t> The trend in the estimated biomass (relative to BMSY) for all models shows a general continuous decline through time.</a:t>
            </a:r>
            <a:endParaRPr lang="en-US" sz="4400" dirty="0">
              <a:latin typeface="Calibri"/>
            </a:endParaRPr>
          </a:p>
          <a:p>
            <a:pPr>
              <a:buFont typeface="Wingdings" panose="05000000000000000000" pitchFamily="2" charset="2"/>
              <a:buChar char="§"/>
            </a:pPr>
            <a:r>
              <a:rPr lang="en-US" dirty="0">
                <a:latin typeface="Calibri"/>
              </a:rPr>
              <a:t>Combined results with Equal weighting to surplus production model and integrated assessment model used to develop management advice.</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FF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80F155C0-8797-4DF7-B7E9-CE5EB9E81F50}"/>
              </a:ext>
            </a:extLst>
          </p:cNvPr>
          <p:cNvSpPr txBox="1"/>
          <p:nvPr/>
        </p:nvSpPr>
        <p:spPr>
          <a:xfrm>
            <a:off x="1077239" y="1302706"/>
            <a:ext cx="5398717" cy="523220"/>
          </a:xfrm>
          <a:prstGeom prst="rect">
            <a:avLst/>
          </a:prstGeom>
          <a:noFill/>
        </p:spPr>
        <p:txBody>
          <a:bodyPr wrap="square" rtlCol="0">
            <a:spAutoFit/>
          </a:bodyPr>
          <a:lstStyle/>
          <a:p>
            <a:r>
              <a:rPr lang="en-CA" sz="2800" dirty="0"/>
              <a:t>Stock Assessment Models:</a:t>
            </a:r>
          </a:p>
        </p:txBody>
      </p:sp>
    </p:spTree>
    <p:extLst>
      <p:ext uri="{BB962C8B-B14F-4D97-AF65-F5344CB8AC3E}">
        <p14:creationId xmlns:p14="http://schemas.microsoft.com/office/powerpoint/2010/main" val="3949294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3208" y="1219878"/>
            <a:ext cx="10863942" cy="567226"/>
          </a:xfrm>
        </p:spPr>
        <p:txBody>
          <a:bodyPr anchor="t">
            <a:normAutofit fontScale="90000"/>
          </a:bodyPr>
          <a:lstStyle/>
          <a:p>
            <a:r>
              <a:rPr lang="en-US" sz="3200" b="1" dirty="0">
                <a:solidFill>
                  <a:srgbClr val="002060"/>
                </a:solidFill>
                <a:effectLst>
                  <a:outerShdw blurRad="38100" dist="25400" dir="5400000" algn="tl" rotWithShape="0">
                    <a:srgbClr val="000000">
                      <a:alpha val="43000"/>
                    </a:srgbClr>
                  </a:outerShdw>
                </a:effectLst>
                <a:latin typeface="Cambria" panose="02040503050406030204" pitchFamily="18" charset="0"/>
              </a:rPr>
              <a:t>The Atlantic Ocean Tropical tuna Tagging </a:t>
            </a:r>
            <a:r>
              <a:rPr lang="en-US" sz="3200" b="1" dirty="0" err="1">
                <a:solidFill>
                  <a:srgbClr val="002060"/>
                </a:solidFill>
                <a:effectLst>
                  <a:outerShdw blurRad="38100" dist="25400" dir="5400000" algn="tl" rotWithShape="0">
                    <a:srgbClr val="000000">
                      <a:alpha val="43000"/>
                    </a:srgbClr>
                  </a:outerShdw>
                </a:effectLst>
                <a:latin typeface="Cambria" panose="02040503050406030204" pitchFamily="18" charset="0"/>
              </a:rPr>
              <a:t>Programme</a:t>
            </a:r>
            <a:r>
              <a:rPr lang="en-US" sz="3200" b="1" dirty="0">
                <a:solidFill>
                  <a:srgbClr val="002060"/>
                </a:solidFill>
                <a:effectLst>
                  <a:outerShdw blurRad="38100" dist="25400" dir="5400000" algn="tl" rotWithShape="0">
                    <a:srgbClr val="000000">
                      <a:alpha val="43000"/>
                    </a:srgbClr>
                  </a:outerShdw>
                </a:effectLst>
                <a:latin typeface="Cambria" panose="02040503050406030204" pitchFamily="18" charset="0"/>
              </a:rPr>
              <a:t> (AOTTP)</a:t>
            </a:r>
            <a:endParaRPr lang="en-US"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84300"/>
            <a:ext cx="12191999" cy="1313026"/>
          </a:xfrm>
        </p:spPr>
      </p:pic>
      <p:sp>
        <p:nvSpPr>
          <p:cNvPr id="6" name="Content Placeholder 2"/>
          <p:cNvSpPr txBox="1">
            <a:spLocks/>
          </p:cNvSpPr>
          <p:nvPr/>
        </p:nvSpPr>
        <p:spPr>
          <a:xfrm>
            <a:off x="330654" y="1921814"/>
            <a:ext cx="11114314" cy="4936186"/>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lvl="0" indent="-179388" defTabSz="914400">
              <a:buClr>
                <a:srgbClr val="0F6FC6">
                  <a:lumMod val="75000"/>
                </a:srgbClr>
              </a:buClr>
              <a:buSzPct val="75000"/>
            </a:pPr>
            <a:r>
              <a:rPr lang="en-US" dirty="0">
                <a:latin typeface="Times New Roman" panose="02020603050405020304" pitchFamily="18" charset="0"/>
                <a:cs typeface="Times New Roman" panose="02020603050405020304" pitchFamily="18" charset="0"/>
              </a:rPr>
              <a:t>The </a:t>
            </a:r>
            <a:r>
              <a:rPr lang="en-US" sz="2800" dirty="0">
                <a:solidFill>
                  <a:srgbClr val="002060"/>
                </a:solidFill>
                <a:latin typeface="Times New Roman" panose="02020603050405020304" pitchFamily="18" charset="0"/>
                <a:cs typeface="Times New Roman" panose="02020603050405020304" pitchFamily="18" charset="0"/>
              </a:rPr>
              <a:t>5-year </a:t>
            </a:r>
            <a:r>
              <a:rPr lang="en-US" dirty="0">
                <a:latin typeface="Times New Roman" panose="02020603050405020304" pitchFamily="18" charset="0"/>
                <a:cs typeface="Times New Roman" panose="02020603050405020304" pitchFamily="18" charset="0"/>
              </a:rPr>
              <a:t>project officially began in June 2015 and will end 30 Nov 2020. </a:t>
            </a:r>
          </a:p>
          <a:p>
            <a:pPr marL="179388" lvl="0" indent="-179388" defTabSz="914400">
              <a:buClr>
                <a:srgbClr val="0F6FC6">
                  <a:lumMod val="75000"/>
                </a:srgbClr>
              </a:buClr>
              <a:buSzPct val="75000"/>
            </a:pPr>
            <a:r>
              <a:rPr lang="en-US" dirty="0">
                <a:latin typeface="Times New Roman" panose="02020603050405020304" pitchFamily="18" charset="0"/>
                <a:cs typeface="Times New Roman" panose="02020603050405020304" pitchFamily="18" charset="0"/>
              </a:rPr>
              <a:t>The overall objective of the AOTTP </a:t>
            </a:r>
            <a:r>
              <a:rPr lang="en-US" dirty="0" err="1">
                <a:latin typeface="Times New Roman" panose="02020603050405020304" pitchFamily="18" charset="0"/>
                <a:cs typeface="Times New Roman" panose="02020603050405020304" pitchFamily="18" charset="0"/>
              </a:rPr>
              <a:t>Programme</a:t>
            </a:r>
            <a:r>
              <a:rPr lang="en-US" dirty="0">
                <a:latin typeface="Times New Roman" panose="02020603050405020304" pitchFamily="18" charset="0"/>
                <a:cs typeface="Times New Roman" panose="02020603050405020304" pitchFamily="18" charset="0"/>
              </a:rPr>
              <a:t> is to contribute to food security and economic growth of the Atlantic coastal states by ensuring sustainable management of tropical tuna resources in the Atlantic Ocean.</a:t>
            </a:r>
            <a:endParaRPr lang="en-US" sz="2000" b="1" dirty="0">
              <a:solidFill>
                <a:srgbClr val="002060"/>
              </a:solidFill>
              <a:latin typeface="Times New Roman" panose="02020603050405020304" pitchFamily="18" charset="0"/>
              <a:cs typeface="Times New Roman" panose="02020603050405020304" pitchFamily="18" charset="0"/>
            </a:endParaRPr>
          </a:p>
          <a:p>
            <a:pPr marL="179388" indent="-179388" defTabSz="914400">
              <a:buClr>
                <a:srgbClr val="0F6FC6">
                  <a:lumMod val="75000"/>
                </a:srgbClr>
              </a:buClr>
              <a:buSzPct val="75000"/>
            </a:pPr>
            <a:r>
              <a:rPr lang="en-US" sz="2400" b="1" dirty="0">
                <a:solidFill>
                  <a:srgbClr val="002060"/>
                </a:solidFill>
                <a:latin typeface="Times New Roman" panose="02020603050405020304" pitchFamily="18" charset="0"/>
                <a:cs typeface="Times New Roman" panose="02020603050405020304" pitchFamily="18" charset="0"/>
              </a:rPr>
              <a:t>Program activities</a:t>
            </a:r>
          </a:p>
          <a:p>
            <a:pPr marL="0" indent="0" defTabSz="914400">
              <a:buClr>
                <a:srgbClr val="0F6FC6">
                  <a:lumMod val="75000"/>
                </a:srgbClr>
              </a:buClr>
              <a:buSzPct val="75000"/>
              <a:buNone/>
            </a:pPr>
            <a:r>
              <a:rPr lang="en-US" sz="2400" b="1" dirty="0">
                <a:solidFill>
                  <a:srgbClr val="002060"/>
                </a:solidFill>
                <a:latin typeface="Times New Roman" panose="02020603050405020304" pitchFamily="18" charset="0"/>
                <a:cs typeface="Times New Roman" panose="02020603050405020304" pitchFamily="18" charset="0"/>
              </a:rPr>
              <a:t>   include:</a:t>
            </a:r>
          </a:p>
          <a:p>
            <a:pPr marL="179388" indent="-179388" defTabSz="914400">
              <a:buClr>
                <a:srgbClr val="0F6FC6">
                  <a:lumMod val="75000"/>
                </a:srgbClr>
              </a:buClr>
              <a:buSzPct val="75000"/>
            </a:pPr>
            <a:endParaRPr lang="en-US" sz="2000" b="1" dirty="0">
              <a:solidFill>
                <a:srgbClr val="002060"/>
              </a:solidFill>
              <a:latin typeface="Times New Roman" panose="02020603050405020304" pitchFamily="18" charset="0"/>
              <a:cs typeface="Times New Roman" panose="02020603050405020304" pitchFamily="18" charset="0"/>
            </a:endParaRPr>
          </a:p>
          <a:p>
            <a:pPr marL="179388" lvl="0" indent="-179388" defTabSz="914400">
              <a:buClr>
                <a:srgbClr val="0F6FC6">
                  <a:lumMod val="75000"/>
                </a:srgbClr>
              </a:buClr>
              <a:buSzPct val="75000"/>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179388" marR="0" lvl="0" indent="-179388" algn="l" defTabSz="914400" rtl="0" eaLnBrk="1" fontAlgn="auto" latinLnBrk="0" hangingPunct="1">
              <a:lnSpc>
                <a:spcPct val="100000"/>
              </a:lnSpc>
              <a:spcBef>
                <a:spcPct val="20000"/>
              </a:spcBef>
              <a:spcAft>
                <a:spcPts val="0"/>
              </a:spcAft>
              <a:buClr>
                <a:srgbClr val="0F6FC6">
                  <a:lumMod val="75000"/>
                </a:srgbClr>
              </a:buClr>
              <a:buSzPct val="75000"/>
              <a:buFont typeface="Wingdings 2"/>
              <a:buChar char=""/>
              <a:tabLst/>
              <a:defRPr/>
            </a:pPr>
            <a:endParaRPr kumimoji="0" lang="en-US" sz="20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11" name="Rectangle 10">
            <a:extLst>
              <a:ext uri="{FF2B5EF4-FFF2-40B4-BE49-F238E27FC236}">
                <a16:creationId xmlns:a16="http://schemas.microsoft.com/office/drawing/2014/main" id="{BF68CBBB-7A4D-4882-91E2-3E107E508C6F}"/>
              </a:ext>
            </a:extLst>
          </p:cNvPr>
          <p:cNvSpPr/>
          <p:nvPr/>
        </p:nvSpPr>
        <p:spPr>
          <a:xfrm>
            <a:off x="5283663" y="563726"/>
            <a:ext cx="40614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AOTTP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09EB0559-1654-4532-9A7B-E747E2EA6DFE}"/>
              </a:ext>
            </a:extLst>
          </p:cNvPr>
          <p:cNvSpPr txBox="1"/>
          <p:nvPr/>
        </p:nvSpPr>
        <p:spPr>
          <a:xfrm>
            <a:off x="2743200" y="3984172"/>
            <a:ext cx="9067799" cy="2139047"/>
          </a:xfrm>
          <a:prstGeom prst="rect">
            <a:avLst/>
          </a:prstGeom>
          <a:noFill/>
        </p:spPr>
        <p:txBody>
          <a:bodyPr wrap="square" rtlCol="0">
            <a:spAutoFit/>
          </a:bodyPr>
          <a:lstStyle/>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Tagging of tropical tuna in the Atlantic</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Training and capacity building in ‘developing’ CPCs</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Coordinating shore-based tag recovery and awareness teams</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Developing publicity campaigns and incentive schemes (e.g. rewards)</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Collecting and verifying all data and populating ICCAT databases</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Analysing, summarising and making data available to the SCRS</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Facilitating and promoting collaborative research and stock assessments</a:t>
            </a:r>
          </a:p>
        </p:txBody>
      </p:sp>
    </p:spTree>
    <p:extLst>
      <p:ext uri="{BB962C8B-B14F-4D97-AF65-F5344CB8AC3E}">
        <p14:creationId xmlns:p14="http://schemas.microsoft.com/office/powerpoint/2010/main" val="677855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37784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Stock Assessment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299BEDDA-CF05-4DE4-962D-747725A25F92}"/>
              </a:ext>
            </a:extLst>
          </p:cNvPr>
          <p:cNvPicPr>
            <a:picLocks noChangeAspect="1"/>
          </p:cNvPicPr>
          <p:nvPr/>
        </p:nvPicPr>
        <p:blipFill>
          <a:blip r:embed="rId3"/>
          <a:stretch>
            <a:fillRect/>
          </a:stretch>
        </p:blipFill>
        <p:spPr>
          <a:xfrm>
            <a:off x="187890" y="2441239"/>
            <a:ext cx="5818686" cy="3601404"/>
          </a:xfrm>
          <a:prstGeom prst="rect">
            <a:avLst/>
          </a:prstGeom>
        </p:spPr>
      </p:pic>
      <p:pic>
        <p:nvPicPr>
          <p:cNvPr id="3" name="Picture 2">
            <a:extLst>
              <a:ext uri="{FF2B5EF4-FFF2-40B4-BE49-F238E27FC236}">
                <a16:creationId xmlns:a16="http://schemas.microsoft.com/office/drawing/2014/main" id="{951FA76C-F109-4ADF-858A-628D53BEF99B}"/>
              </a:ext>
            </a:extLst>
          </p:cNvPr>
          <p:cNvPicPr>
            <a:picLocks noChangeAspect="1"/>
          </p:cNvPicPr>
          <p:nvPr/>
        </p:nvPicPr>
        <p:blipFill>
          <a:blip r:embed="rId4"/>
          <a:stretch>
            <a:fillRect/>
          </a:stretch>
        </p:blipFill>
        <p:spPr>
          <a:xfrm>
            <a:off x="6232657" y="2404997"/>
            <a:ext cx="5804856" cy="3617455"/>
          </a:xfrm>
          <a:prstGeom prst="rect">
            <a:avLst/>
          </a:prstGeom>
        </p:spPr>
      </p:pic>
      <p:sp>
        <p:nvSpPr>
          <p:cNvPr id="6" name="TextBox 5">
            <a:extLst>
              <a:ext uri="{FF2B5EF4-FFF2-40B4-BE49-F238E27FC236}">
                <a16:creationId xmlns:a16="http://schemas.microsoft.com/office/drawing/2014/main" id="{B847D86E-98FE-4A28-BA0A-658313900981}"/>
              </a:ext>
            </a:extLst>
          </p:cNvPr>
          <p:cNvSpPr txBox="1"/>
          <p:nvPr/>
        </p:nvSpPr>
        <p:spPr>
          <a:xfrm>
            <a:off x="4296427" y="1240077"/>
            <a:ext cx="3507288" cy="523220"/>
          </a:xfrm>
          <a:prstGeom prst="rect">
            <a:avLst/>
          </a:prstGeom>
          <a:noFill/>
        </p:spPr>
        <p:txBody>
          <a:bodyPr wrap="square" rtlCol="0">
            <a:spAutoFit/>
          </a:bodyPr>
          <a:lstStyle/>
          <a:p>
            <a:r>
              <a:rPr lang="en-CA" sz="2800" dirty="0"/>
              <a:t>Assessment Results</a:t>
            </a:r>
          </a:p>
        </p:txBody>
      </p:sp>
      <p:sp>
        <p:nvSpPr>
          <p:cNvPr id="7" name="TextBox 6">
            <a:extLst>
              <a:ext uri="{FF2B5EF4-FFF2-40B4-BE49-F238E27FC236}">
                <a16:creationId xmlns:a16="http://schemas.microsoft.com/office/drawing/2014/main" id="{C134F8FE-D2B5-45F2-94A4-9E5EFE2B545D}"/>
              </a:ext>
            </a:extLst>
          </p:cNvPr>
          <p:cNvSpPr txBox="1"/>
          <p:nvPr/>
        </p:nvSpPr>
        <p:spPr>
          <a:xfrm>
            <a:off x="1265128" y="1966586"/>
            <a:ext cx="3356975" cy="369332"/>
          </a:xfrm>
          <a:prstGeom prst="rect">
            <a:avLst/>
          </a:prstGeom>
          <a:noFill/>
        </p:spPr>
        <p:txBody>
          <a:bodyPr wrap="square" rtlCol="0">
            <a:spAutoFit/>
          </a:bodyPr>
          <a:lstStyle/>
          <a:p>
            <a:r>
              <a:rPr lang="en-CA" dirty="0"/>
              <a:t>Biomass relative to </a:t>
            </a:r>
            <a:r>
              <a:rPr lang="en-CA" dirty="0" err="1"/>
              <a:t>Bmsy</a:t>
            </a:r>
            <a:endParaRPr lang="en-CA" baseline="-25000" dirty="0"/>
          </a:p>
        </p:txBody>
      </p:sp>
      <p:sp>
        <p:nvSpPr>
          <p:cNvPr id="8" name="TextBox 7">
            <a:extLst>
              <a:ext uri="{FF2B5EF4-FFF2-40B4-BE49-F238E27FC236}">
                <a16:creationId xmlns:a16="http://schemas.microsoft.com/office/drawing/2014/main" id="{451BFA3B-A9B3-481B-A50C-7565F46C8374}"/>
              </a:ext>
            </a:extLst>
          </p:cNvPr>
          <p:cNvSpPr txBox="1"/>
          <p:nvPr/>
        </p:nvSpPr>
        <p:spPr>
          <a:xfrm>
            <a:off x="7478038" y="1991638"/>
            <a:ext cx="3913862" cy="369332"/>
          </a:xfrm>
          <a:prstGeom prst="rect">
            <a:avLst/>
          </a:prstGeom>
          <a:noFill/>
        </p:spPr>
        <p:txBody>
          <a:bodyPr wrap="square" rtlCol="0">
            <a:spAutoFit/>
          </a:bodyPr>
          <a:lstStyle/>
          <a:p>
            <a:r>
              <a:rPr lang="en-CA" dirty="0"/>
              <a:t>Fishing Mortality relative to </a:t>
            </a:r>
            <a:r>
              <a:rPr lang="en-CA" dirty="0" err="1"/>
              <a:t>Fmsy</a:t>
            </a:r>
            <a:endParaRPr lang="en-CA" dirty="0"/>
          </a:p>
        </p:txBody>
      </p:sp>
    </p:spTree>
    <p:extLst>
      <p:ext uri="{BB962C8B-B14F-4D97-AF65-F5344CB8AC3E}">
        <p14:creationId xmlns:p14="http://schemas.microsoft.com/office/powerpoint/2010/main" val="1697762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252024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Stock Status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80F155C0-8797-4DF7-B7E9-CE5EB9E81F50}"/>
              </a:ext>
            </a:extLst>
          </p:cNvPr>
          <p:cNvSpPr txBox="1"/>
          <p:nvPr/>
        </p:nvSpPr>
        <p:spPr>
          <a:xfrm>
            <a:off x="1077239" y="1302706"/>
            <a:ext cx="539871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entury Gothic" panose="020B0502020202020204"/>
                <a:ea typeface="+mn-ea"/>
                <a:cs typeface="+mn-cs"/>
              </a:rPr>
              <a:t>Stock Assessment Results:</a:t>
            </a:r>
          </a:p>
        </p:txBody>
      </p:sp>
      <p:pic>
        <p:nvPicPr>
          <p:cNvPr id="7" name="Picture 6">
            <a:extLst>
              <a:ext uri="{FF2B5EF4-FFF2-40B4-BE49-F238E27FC236}">
                <a16:creationId xmlns:a16="http://schemas.microsoft.com/office/drawing/2014/main" id="{AD48CA8D-F67E-4BEA-8EF4-97C3E05E72D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62701" y="1381125"/>
            <a:ext cx="4610100" cy="4105275"/>
          </a:xfrm>
          <a:prstGeom prst="rect">
            <a:avLst/>
          </a:prstGeom>
          <a:noFill/>
          <a:ln>
            <a:noFill/>
          </a:ln>
        </p:spPr>
      </p:pic>
      <p:sp>
        <p:nvSpPr>
          <p:cNvPr id="8" name="Content Placeholder 3">
            <a:extLst>
              <a:ext uri="{FF2B5EF4-FFF2-40B4-BE49-F238E27FC236}">
                <a16:creationId xmlns:a16="http://schemas.microsoft.com/office/drawing/2014/main" id="{1B3C0A6B-CBCA-4CCF-A694-BAAB98874EFD}"/>
              </a:ext>
            </a:extLst>
          </p:cNvPr>
          <p:cNvSpPr txBox="1">
            <a:spLocks/>
          </p:cNvSpPr>
          <p:nvPr/>
        </p:nvSpPr>
        <p:spPr>
          <a:xfrm>
            <a:off x="1381124" y="2038351"/>
            <a:ext cx="3581401" cy="2857500"/>
          </a:xfrm>
          <a:prstGeom prst="rect">
            <a:avLst/>
          </a:prstGeom>
          <a:solidFill>
            <a:sysClr val="window" lastClr="FFFFFF"/>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Combined Results of Stock Synthesis, JABBA and MPB</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 B/B</a:t>
            </a:r>
            <a:r>
              <a:rPr kumimoji="0" lang="en-US" sz="2000" b="0" i="0" u="none" strike="noStrike" kern="1200" cap="none" spc="0" normalizeH="0" baseline="-25000" noProof="0" dirty="0">
                <a:ln>
                  <a:noFill/>
                </a:ln>
                <a:effectLst/>
                <a:uLnTx/>
                <a:uFillTx/>
                <a:latin typeface="Calibri"/>
                <a:ea typeface="+mn-ea"/>
                <a:cs typeface="+mn-cs"/>
              </a:rPr>
              <a:t>MSY</a:t>
            </a:r>
            <a:r>
              <a:rPr kumimoji="0" lang="en-US" sz="2000" b="0" i="0" u="none" strike="noStrike" kern="1200" cap="none" spc="0" normalizeH="0" baseline="0" noProof="0" dirty="0">
                <a:ln>
                  <a:noFill/>
                </a:ln>
                <a:effectLst/>
                <a:uLnTx/>
                <a:uFillTx/>
                <a:latin typeface="Calibri"/>
                <a:ea typeface="+mn-ea"/>
                <a:cs typeface="+mn-cs"/>
              </a:rPr>
              <a:t> = 1.17</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Not Overfished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F/F</a:t>
            </a:r>
            <a:r>
              <a:rPr kumimoji="0" lang="en-US" sz="2000" b="0" i="0" u="none" strike="noStrike" kern="1200" cap="none" spc="0" normalizeH="0" baseline="-25000" noProof="0" dirty="0">
                <a:ln>
                  <a:noFill/>
                </a:ln>
                <a:effectLst/>
                <a:uLnTx/>
                <a:uFillTx/>
                <a:latin typeface="Calibri"/>
                <a:ea typeface="+mn-ea"/>
                <a:cs typeface="+mn-cs"/>
              </a:rPr>
              <a:t>MSY</a:t>
            </a:r>
            <a:r>
              <a:rPr kumimoji="0" lang="en-US" sz="2000" b="0" i="0" u="none" strike="noStrike" kern="1200" cap="none" spc="0" normalizeH="0" baseline="0" noProof="0" dirty="0">
                <a:ln>
                  <a:noFill/>
                </a:ln>
                <a:effectLst/>
                <a:uLnTx/>
                <a:uFillTx/>
                <a:latin typeface="Calibri"/>
                <a:ea typeface="+mn-ea"/>
                <a:cs typeface="+mn-cs"/>
              </a:rPr>
              <a:t> = 0.96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Not Overfishing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MSY = 121,298 t</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a:ea typeface="+mn-ea"/>
                <a:cs typeface="+mn-cs"/>
              </a:rPr>
              <a:t>Mean MSY 2016-2018</a:t>
            </a:r>
            <a:endParaRPr kumimoji="0" lang="en-US" sz="2000" b="0" i="0" u="none" strike="noStrike" kern="1200" cap="none" spc="0" normalizeH="0" baseline="0" noProof="0" dirty="0">
              <a:ln>
                <a:noFill/>
              </a:ln>
              <a:solidFill>
                <a:srgbClr val="FFFF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FF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FF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2E733B54-8734-49CB-8A91-D163CC611A79}"/>
              </a:ext>
            </a:extLst>
          </p:cNvPr>
          <p:cNvSpPr txBox="1"/>
          <p:nvPr/>
        </p:nvSpPr>
        <p:spPr>
          <a:xfrm>
            <a:off x="600075" y="5543550"/>
            <a:ext cx="11353800" cy="1015663"/>
          </a:xfrm>
          <a:prstGeom prst="rect">
            <a:avLst/>
          </a:prstGeom>
          <a:solidFill>
            <a:sysClr val="window" lastClr="FFFFFF"/>
          </a:solidFill>
          <a:ln w="25400" cap="flat" cmpd="sng" algn="ctr">
            <a:solidFill>
              <a:srgbClr val="FFFF00"/>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The 2019 result appears more optimistic than in 2016. However, the group cautioned that the difference in the results is not due to stock recovery. Instead, the perceived improvement is more likely due to changes in key data inputs (M, growth, indices) and the suite of models applied (JABBA, MPB, SS).</a:t>
            </a:r>
          </a:p>
        </p:txBody>
      </p:sp>
    </p:spTree>
    <p:extLst>
      <p:ext uri="{BB962C8B-B14F-4D97-AF65-F5344CB8AC3E}">
        <p14:creationId xmlns:p14="http://schemas.microsoft.com/office/powerpoint/2010/main" val="1312609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1920719"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Outlook</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C4A1F20-7D08-4266-B783-0882C5EBF815}"/>
              </a:ext>
            </a:extLst>
          </p:cNvPr>
          <p:cNvPicPr>
            <a:picLocks noChangeAspect="1"/>
          </p:cNvPicPr>
          <p:nvPr/>
        </p:nvPicPr>
        <p:blipFill rotWithShape="1">
          <a:blip r:embed="rId3"/>
          <a:srcRect l="26712" t="21553" r="16370" b="10503"/>
          <a:stretch/>
        </p:blipFill>
        <p:spPr>
          <a:xfrm>
            <a:off x="3970749" y="1415439"/>
            <a:ext cx="7966553" cy="5349384"/>
          </a:xfrm>
          <a:prstGeom prst="rect">
            <a:avLst/>
          </a:prstGeom>
        </p:spPr>
      </p:pic>
      <p:sp>
        <p:nvSpPr>
          <p:cNvPr id="7" name="Rectangle 6">
            <a:extLst>
              <a:ext uri="{FF2B5EF4-FFF2-40B4-BE49-F238E27FC236}">
                <a16:creationId xmlns:a16="http://schemas.microsoft.com/office/drawing/2014/main" id="{494CDFF4-3C52-43FC-9C94-4D20FAAD32DF}"/>
              </a:ext>
            </a:extLst>
          </p:cNvPr>
          <p:cNvSpPr/>
          <p:nvPr/>
        </p:nvSpPr>
        <p:spPr>
          <a:xfrm>
            <a:off x="438150" y="1695362"/>
            <a:ext cx="3371850" cy="1938992"/>
          </a:xfrm>
          <a:prstGeom prst="rect">
            <a:avLst/>
          </a:prstGeom>
          <a:solidFill>
            <a:sysClr val="window" lastClr="FFFFFF"/>
          </a:solidFill>
        </p:spPr>
        <p:txBody>
          <a:bodyPr wrap="square">
            <a:spAutoFit/>
          </a:bodyPr>
          <a:lstStyle/>
          <a:p>
            <a:pPr marL="342900" lvl="0" indent="-342900" defTabSz="914400">
              <a:spcBef>
                <a:spcPct val="20000"/>
              </a:spcBef>
              <a:buFont typeface="Arial" panose="020B0604020202020204" pitchFamily="34" charset="0"/>
              <a:buChar char="•"/>
            </a:pPr>
            <a:r>
              <a:rPr lang="en-US" sz="2400" dirty="0">
                <a:latin typeface="Calibri"/>
              </a:rPr>
              <a:t>Maintaining a TAC of 120,000 t is expected to maintain F≤F</a:t>
            </a:r>
            <a:r>
              <a:rPr lang="en-US" sz="2400" baseline="-25000" dirty="0">
                <a:latin typeface="Calibri"/>
              </a:rPr>
              <a:t>MSY</a:t>
            </a:r>
            <a:r>
              <a:rPr lang="en-US" sz="2400" dirty="0">
                <a:latin typeface="Calibri"/>
              </a:rPr>
              <a:t> through 2033 with at least 70% probability</a:t>
            </a:r>
          </a:p>
        </p:txBody>
      </p:sp>
      <p:sp>
        <p:nvSpPr>
          <p:cNvPr id="8" name="Rectangle 7">
            <a:extLst>
              <a:ext uri="{FF2B5EF4-FFF2-40B4-BE49-F238E27FC236}">
                <a16:creationId xmlns:a16="http://schemas.microsoft.com/office/drawing/2014/main" id="{13DD52E4-64F3-4DB3-B04B-11FFE97B9E09}"/>
              </a:ext>
            </a:extLst>
          </p:cNvPr>
          <p:cNvSpPr/>
          <p:nvPr/>
        </p:nvSpPr>
        <p:spPr>
          <a:xfrm>
            <a:off x="381000" y="4390936"/>
            <a:ext cx="3438525" cy="1938992"/>
          </a:xfrm>
          <a:prstGeom prst="rect">
            <a:avLst/>
          </a:prstGeom>
          <a:solidFill>
            <a:sysClr val="window" lastClr="FFFFFF"/>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marL="342900" lvl="0" indent="-342900" defTabSz="914400">
              <a:spcBef>
                <a:spcPct val="20000"/>
              </a:spcBef>
              <a:buFont typeface="Arial" panose="020B0604020202020204" pitchFamily="34" charset="0"/>
              <a:buChar char="•"/>
            </a:pPr>
            <a:r>
              <a:rPr lang="en-US" sz="2400" dirty="0">
                <a:latin typeface="Calibri"/>
              </a:rPr>
              <a:t>Maintaining a TAC of 120,000 t is expected to maintain B≥B</a:t>
            </a:r>
            <a:r>
              <a:rPr lang="en-US" sz="2400" baseline="-25000" dirty="0">
                <a:latin typeface="Calibri"/>
              </a:rPr>
              <a:t>MSY</a:t>
            </a:r>
            <a:r>
              <a:rPr lang="en-US" sz="2400" dirty="0">
                <a:latin typeface="Calibri"/>
              </a:rPr>
              <a:t> through 2033 with at least 64% probability</a:t>
            </a:r>
          </a:p>
        </p:txBody>
      </p:sp>
    </p:spTree>
    <p:extLst>
      <p:ext uri="{BB962C8B-B14F-4D97-AF65-F5344CB8AC3E}">
        <p14:creationId xmlns:p14="http://schemas.microsoft.com/office/powerpoint/2010/main" val="1613808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28328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Stock Outlook</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A picture containing crossword puzzle, wall&#10;&#10;Description automatically generated">
            <a:extLst>
              <a:ext uri="{FF2B5EF4-FFF2-40B4-BE49-F238E27FC236}">
                <a16:creationId xmlns:a16="http://schemas.microsoft.com/office/drawing/2014/main" id="{4EE7E109-EE70-45B6-A422-53D5823F7198}"/>
              </a:ext>
            </a:extLst>
          </p:cNvPr>
          <p:cNvPicPr/>
          <p:nvPr/>
        </p:nvPicPr>
        <p:blipFill>
          <a:blip r:embed="rId3">
            <a:extLst>
              <a:ext uri="{28A0092B-C50C-407E-A947-70E740481C1C}">
                <a14:useLocalDpi xmlns:a14="http://schemas.microsoft.com/office/drawing/2010/main" val="0"/>
              </a:ext>
            </a:extLst>
          </a:blip>
          <a:stretch>
            <a:fillRect/>
          </a:stretch>
        </p:blipFill>
        <p:spPr>
          <a:xfrm>
            <a:off x="2327754" y="3498385"/>
            <a:ext cx="8001000" cy="2920682"/>
          </a:xfrm>
          <a:prstGeom prst="rect">
            <a:avLst/>
          </a:prstGeom>
        </p:spPr>
      </p:pic>
      <p:sp>
        <p:nvSpPr>
          <p:cNvPr id="7" name="TextBox 6">
            <a:extLst>
              <a:ext uri="{FF2B5EF4-FFF2-40B4-BE49-F238E27FC236}">
                <a16:creationId xmlns:a16="http://schemas.microsoft.com/office/drawing/2014/main" id="{EDD47C33-17A8-49CC-8554-AD3033B79679}"/>
              </a:ext>
            </a:extLst>
          </p:cNvPr>
          <p:cNvSpPr txBox="1"/>
          <p:nvPr/>
        </p:nvSpPr>
        <p:spPr>
          <a:xfrm>
            <a:off x="3796123" y="2866242"/>
            <a:ext cx="4689607" cy="400110"/>
          </a:xfrm>
          <a:prstGeom prst="rect">
            <a:avLst/>
          </a:prstGeom>
          <a:solidFill>
            <a:sysClr val="window" lastClr="FFFFFF"/>
          </a:solidFill>
          <a:ln w="25400" cap="flat" cmpd="sng" algn="ctr">
            <a:solidFill>
              <a:srgbClr val="FFFF00"/>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Joint Probability </a:t>
            </a:r>
            <a:r>
              <a:rPr kumimoji="0" lang="en-US" sz="1800" b="0" i="0" u="none" strike="noStrike" kern="0" cap="none" spc="0" normalizeH="0" baseline="0" noProof="0" dirty="0">
                <a:ln>
                  <a:noFill/>
                </a:ln>
                <a:solidFill>
                  <a:prstClr val="black"/>
                </a:solidFill>
                <a:effectLst/>
                <a:uLnTx/>
                <a:uFillTx/>
                <a:latin typeface="Calibri"/>
                <a:ea typeface="+mn-ea"/>
                <a:cs typeface="+mn-cs"/>
              </a:rPr>
              <a:t>that F≤F</a:t>
            </a:r>
            <a:r>
              <a:rPr kumimoji="0" lang="en-US" sz="1800" b="0" i="0" u="none" strike="noStrike" kern="0" cap="none" spc="0" normalizeH="0" baseline="-25000" noProof="0" dirty="0">
                <a:ln>
                  <a:noFill/>
                </a:ln>
                <a:solidFill>
                  <a:prstClr val="black"/>
                </a:solidFill>
                <a:effectLst/>
                <a:uLnTx/>
                <a:uFillTx/>
                <a:latin typeface="Calibri"/>
                <a:ea typeface="+mn-ea"/>
                <a:cs typeface="+mn-cs"/>
              </a:rPr>
              <a:t>MSY</a:t>
            </a:r>
            <a:r>
              <a:rPr kumimoji="0" lang="en-US" sz="1800" b="0" i="0" u="none" strike="noStrike" kern="0" cap="none" spc="0" normalizeH="0" baseline="0" noProof="0" dirty="0">
                <a:ln>
                  <a:noFill/>
                </a:ln>
                <a:solidFill>
                  <a:prstClr val="black"/>
                </a:solidFill>
                <a:effectLst/>
                <a:uLnTx/>
                <a:uFillTx/>
                <a:latin typeface="Calibri"/>
                <a:ea typeface="+mn-ea"/>
                <a:cs typeface="+mn-cs"/>
              </a:rPr>
              <a:t> and B≥B</a:t>
            </a:r>
            <a:r>
              <a:rPr kumimoji="0" lang="en-US" sz="1800" b="0" i="0" u="none" strike="noStrike" kern="0" cap="none" spc="0" normalizeH="0" baseline="-25000" noProof="0" dirty="0">
                <a:ln>
                  <a:noFill/>
                </a:ln>
                <a:solidFill>
                  <a:prstClr val="black"/>
                </a:solidFill>
                <a:effectLst/>
                <a:uLnTx/>
                <a:uFillTx/>
                <a:latin typeface="Calibri"/>
                <a:ea typeface="+mn-ea"/>
                <a:cs typeface="+mn-cs"/>
              </a:rPr>
              <a:t>MSY</a:t>
            </a:r>
            <a:endParaRPr kumimoji="0" lang="en-US" sz="2000" b="0" i="0" u="none" strike="noStrike" kern="0" cap="none" spc="0" normalizeH="0" baseline="-2500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F0848FD4-596E-4A99-8BB7-D1F15EE7C900}"/>
              </a:ext>
            </a:extLst>
          </p:cNvPr>
          <p:cNvSpPr/>
          <p:nvPr/>
        </p:nvSpPr>
        <p:spPr>
          <a:xfrm>
            <a:off x="1126429" y="1397569"/>
            <a:ext cx="11065571" cy="830997"/>
          </a:xfrm>
          <a:prstGeom prst="rect">
            <a:avLst/>
          </a:prstGeom>
        </p:spPr>
        <p:txBody>
          <a:bodyPr wrap="square">
            <a:spAutoFit/>
          </a:bodyPr>
          <a:lstStyle/>
          <a:p>
            <a:pPr marL="342900" lvl="0" indent="-342900" defTabSz="914400">
              <a:spcBef>
                <a:spcPct val="20000"/>
              </a:spcBef>
              <a:buFont typeface="Arial" panose="020B0604020202020204" pitchFamily="34" charset="0"/>
              <a:buChar char="•"/>
            </a:pPr>
            <a:r>
              <a:rPr lang="en-US" sz="2400" dirty="0">
                <a:latin typeface="Calibri"/>
              </a:rPr>
              <a:t>Maintaining a TAC of 120,000 t is expected to maintain healthy stock status (no overfishing, not overfished) through 2033 with at least 63% probability</a:t>
            </a:r>
            <a:endParaRPr lang="en-US" sz="3200" dirty="0">
              <a:latin typeface="Calibri"/>
            </a:endParaRPr>
          </a:p>
        </p:txBody>
      </p:sp>
    </p:spTree>
    <p:extLst>
      <p:ext uri="{BB962C8B-B14F-4D97-AF65-F5344CB8AC3E}">
        <p14:creationId xmlns:p14="http://schemas.microsoft.com/office/powerpoint/2010/main" val="1741463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37784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YFT Stock Assessment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7829D8E1-D983-47DC-BFFA-9446CB2ACB27}"/>
              </a:ext>
            </a:extLst>
          </p:cNvPr>
          <p:cNvSpPr txBox="1">
            <a:spLocks/>
          </p:cNvSpPr>
          <p:nvPr/>
        </p:nvSpPr>
        <p:spPr>
          <a:xfrm>
            <a:off x="1676400" y="1189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effectLst/>
                <a:uLnTx/>
                <a:uFillTx/>
                <a:latin typeface="Calibri"/>
                <a:ea typeface="+mj-ea"/>
                <a:cs typeface="+mj-cs"/>
              </a:rPr>
              <a:t>Management Recommendations</a:t>
            </a:r>
          </a:p>
        </p:txBody>
      </p:sp>
      <p:sp>
        <p:nvSpPr>
          <p:cNvPr id="7" name="Content Placeholder 2">
            <a:extLst>
              <a:ext uri="{FF2B5EF4-FFF2-40B4-BE49-F238E27FC236}">
                <a16:creationId xmlns:a16="http://schemas.microsoft.com/office/drawing/2014/main" id="{10CB41CE-2CB5-4E30-A1E9-8DFFBDD585DE}"/>
              </a:ext>
            </a:extLst>
          </p:cNvPr>
          <p:cNvSpPr txBox="1">
            <a:spLocks/>
          </p:cNvSpPr>
          <p:nvPr/>
        </p:nvSpPr>
        <p:spPr>
          <a:xfrm>
            <a:off x="1800225" y="2190750"/>
            <a:ext cx="8229600" cy="4525963"/>
          </a:xfrm>
          <a:prstGeom prst="rect">
            <a:avLst/>
          </a:prstGeom>
          <a:solidFill>
            <a:sysClr val="window" lastClr="FFFFFF"/>
          </a:solidFill>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effectLst/>
                <a:uLnTx/>
                <a:uFillTx/>
                <a:latin typeface="Calibri"/>
                <a:ea typeface="+mn-ea"/>
                <a:cs typeface="+mn-cs"/>
              </a:rPr>
              <a:t>Catches above 120,000 t are expected to further degrade the condition of the yellowfin stock. Since 2016, catch has averaged 137,000 t. Catches above 140,000 t carry an increased risk of driving the stock below 20%B</a:t>
            </a:r>
            <a:r>
              <a:rPr kumimoji="0" lang="en-US" sz="3400" b="0" i="0" u="none" strike="noStrike" kern="1200" cap="none" spc="0" normalizeH="0" baseline="-25000" noProof="0" dirty="0">
                <a:ln>
                  <a:noFill/>
                </a:ln>
                <a:effectLst/>
                <a:uLnTx/>
                <a:uFillTx/>
                <a:latin typeface="Calibri"/>
                <a:ea typeface="+mn-ea"/>
                <a:cs typeface="+mn-cs"/>
              </a:rPr>
              <a:t>MSY</a:t>
            </a:r>
            <a:r>
              <a:rPr kumimoji="0" lang="en-US" sz="3400" b="0" i="0" u="none" strike="noStrike" kern="1200" cap="none" spc="0" normalizeH="0" baseline="0" noProof="0" dirty="0">
                <a:ln>
                  <a:noFill/>
                </a:ln>
                <a:effectLst/>
                <a:uLnTx/>
                <a:uFillTx/>
                <a:latin typeface="Calibri"/>
                <a:ea typeface="+mn-ea"/>
                <a:cs typeface="+mn-cs"/>
              </a:rPr>
              <a:t> (13% by 2033).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effectLst/>
                <a:uLnTx/>
                <a:uFillTx/>
                <a:latin typeface="Calibri"/>
                <a:ea typeface="+mn-ea"/>
                <a:cs typeface="+mn-cs"/>
              </a:rPr>
              <a:t>Significant overages are frequent. Existing conservation and management measures appear to be insufficient. The Group recommends that the Commission strengthen such measures.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effectLst/>
                <a:uLnTx/>
                <a:uFillTx/>
                <a:latin typeface="Calibri"/>
                <a:ea typeface="+mn-ea"/>
                <a:cs typeface="+mn-cs"/>
              </a:rPr>
              <a:t>Increased harvests on small yellowfin and bigeye tunas has negative consequences to both long-term sustainable yield and stock status.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effectLst/>
                <a:uLnTx/>
                <a:uFillTx/>
                <a:latin typeface="Calibri"/>
                <a:ea typeface="+mn-ea"/>
                <a:cs typeface="+mn-cs"/>
              </a:rPr>
              <a:t>Should the Commission wish to increase long-term sustainable yield, the Group recommends that effective measures be found to reduce fishing mortality on small yellowfin and bigeye tuna (e.g. FOB-related and other fishing mortality of small yellowfin tuna).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050056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484248" y="591180"/>
            <a:ext cx="414568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Stock Status Skipjack (SKJ)</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ECC5D353-ABFC-4424-BC08-78C6410D8A91}"/>
              </a:ext>
            </a:extLst>
          </p:cNvPr>
          <p:cNvSpPr txBox="1"/>
          <p:nvPr/>
        </p:nvSpPr>
        <p:spPr>
          <a:xfrm>
            <a:off x="4600575" y="2266950"/>
            <a:ext cx="7343775" cy="3139321"/>
          </a:xfrm>
          <a:prstGeom prst="rect">
            <a:avLst/>
          </a:prstGeom>
          <a:noFill/>
        </p:spPr>
        <p:txBody>
          <a:bodyPr wrap="square" rtlCol="0">
            <a:spAutoFit/>
          </a:bodyPr>
          <a:lstStyle/>
          <a:p>
            <a:pPr marL="285750" indent="-285750">
              <a:buFont typeface="Wingdings" panose="05000000000000000000" pitchFamily="2" charset="2"/>
              <a:buChar char="§"/>
            </a:pPr>
            <a:r>
              <a:rPr lang="en-CA" dirty="0"/>
              <a:t>Two stocks –Eastern Atlantic and western Atlantic.</a:t>
            </a:r>
          </a:p>
          <a:p>
            <a:pPr marL="285750" indent="-285750">
              <a:buFont typeface="Wingdings" panose="05000000000000000000" pitchFamily="2" charset="2"/>
              <a:buChar char="§"/>
            </a:pPr>
            <a:r>
              <a:rPr lang="en-CA" dirty="0"/>
              <a:t>Last Stock assessment for east and west Skipjack was in 2014.</a:t>
            </a:r>
          </a:p>
          <a:p>
            <a:pPr marL="285750" indent="-285750">
              <a:buFont typeface="Wingdings" panose="05000000000000000000" pitchFamily="2" charset="2"/>
              <a:buChar char="§"/>
            </a:pPr>
            <a:r>
              <a:rPr lang="en-CA" dirty="0"/>
              <a:t>Next stock assessment scheduled for 2020.</a:t>
            </a:r>
          </a:p>
          <a:p>
            <a:pPr marL="285750" indent="-285750">
              <a:buFont typeface="Wingdings" panose="05000000000000000000" pitchFamily="2" charset="2"/>
              <a:buChar char="§"/>
            </a:pPr>
            <a:r>
              <a:rPr lang="en-US" dirty="0"/>
              <a:t>There are currently no specific regulations in place for skipjack tuna. </a:t>
            </a:r>
          </a:p>
          <a:p>
            <a:pPr marL="285750" indent="-285750">
              <a:buFont typeface="Wingdings" panose="05000000000000000000" pitchFamily="2" charset="2"/>
              <a:buChar char="§"/>
            </a:pPr>
            <a:r>
              <a:rPr lang="en-US" dirty="0"/>
              <a:t> Committee was not in a position to provide a reliable estimate of the maximum sustainable yield for the eastern stock.</a:t>
            </a:r>
          </a:p>
          <a:p>
            <a:pPr marL="285750" indent="-285750">
              <a:buFont typeface="Wingdings" panose="05000000000000000000" pitchFamily="2" charset="2"/>
              <a:buChar char="§"/>
            </a:pPr>
            <a:r>
              <a:rPr lang="en-US" dirty="0"/>
              <a:t> Catches updated to 2018</a:t>
            </a:r>
          </a:p>
          <a:p>
            <a:pPr marL="285750" indent="-285750">
              <a:buFont typeface="Wingdings" panose="05000000000000000000" pitchFamily="2" charset="2"/>
              <a:buChar char="§"/>
            </a:pPr>
            <a:r>
              <a:rPr lang="en-US" dirty="0"/>
              <a:t>Indices not updated  since the last assessment.</a:t>
            </a:r>
          </a:p>
          <a:p>
            <a:pPr marL="285750" indent="-285750">
              <a:buFont typeface="Wingdings" panose="05000000000000000000" pitchFamily="2" charset="2"/>
              <a:buChar char="§"/>
            </a:pPr>
            <a:r>
              <a:rPr lang="en-US" dirty="0"/>
              <a:t>Essentially no changes in advice. </a:t>
            </a:r>
            <a:endParaRPr lang="en-CA" dirty="0"/>
          </a:p>
        </p:txBody>
      </p:sp>
      <p:pic>
        <p:nvPicPr>
          <p:cNvPr id="6" name="Picture 5">
            <a:extLst>
              <a:ext uri="{FF2B5EF4-FFF2-40B4-BE49-F238E27FC236}">
                <a16:creationId xmlns:a16="http://schemas.microsoft.com/office/drawing/2014/main" id="{4CE9989E-B89E-4A1D-BA83-1088A09477EE}"/>
              </a:ext>
            </a:extLst>
          </p:cNvPr>
          <p:cNvPicPr>
            <a:picLocks noChangeAspect="1"/>
          </p:cNvPicPr>
          <p:nvPr/>
        </p:nvPicPr>
        <p:blipFill>
          <a:blip r:embed="rId3"/>
          <a:stretch>
            <a:fillRect/>
          </a:stretch>
        </p:blipFill>
        <p:spPr>
          <a:xfrm>
            <a:off x="396919" y="2579774"/>
            <a:ext cx="3790950" cy="2900363"/>
          </a:xfrm>
          <a:prstGeom prst="rect">
            <a:avLst/>
          </a:prstGeom>
        </p:spPr>
      </p:pic>
    </p:spTree>
    <p:extLst>
      <p:ext uri="{BB962C8B-B14F-4D97-AF65-F5344CB8AC3E}">
        <p14:creationId xmlns:p14="http://schemas.microsoft.com/office/powerpoint/2010/main" val="3979872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1246590" y="6705376"/>
            <a:ext cx="9697382" cy="142545"/>
          </a:xfrm>
          <a:prstGeom prst="rect">
            <a:avLst/>
          </a:prstGeom>
          <a:gradFill>
            <a:gsLst>
              <a:gs pos="0">
                <a:srgbClr val="008890"/>
              </a:gs>
              <a:gs pos="100000">
                <a:srgbClr val="B0F3F8"/>
              </a:gs>
            </a:gsLst>
            <a:lin ang="0"/>
          </a:gradFill>
          <a:ln>
            <a:noFill/>
          </a:ln>
          <a:effectLst>
            <a:outerShdw dist="38160" dir="5400000">
              <a:srgbClr val="FFFFFF">
                <a:alpha val="48000"/>
              </a:srgbClr>
            </a:outerShdw>
          </a:effectLst>
        </p:spPr>
        <p:style>
          <a:lnRef idx="0">
            <a:scrgbClr r="0" g="0" b="0"/>
          </a:lnRef>
          <a:fillRef idx="0">
            <a:scrgbClr r="0" g="0" b="0"/>
          </a:fillRef>
          <a:effectRef idx="0">
            <a:scrgbClr r="0" g="0" b="0"/>
          </a:effectRef>
          <a:fontRef idx="minor"/>
        </p:style>
        <p:txBody>
          <a:bodyPr lIns="0" tIns="0" rIns="0" bIns="0" anchor="ctr"/>
          <a:lstStyle/>
          <a:p>
            <a:pPr algn="ctr" defTabSz="829361" fontAlgn="base">
              <a:spcBef>
                <a:spcPct val="0"/>
              </a:spcBef>
              <a:spcAft>
                <a:spcPct val="0"/>
              </a:spcAft>
              <a:defRPr/>
            </a:pPr>
            <a:r>
              <a:rPr lang="en-GB" sz="998" spc="-1" dirty="0">
                <a:solidFill>
                  <a:srgbClr val="DBF5F9"/>
                </a:solidFill>
                <a:latin typeface="Constantia"/>
                <a:ea typeface="DejaVu Sans"/>
              </a:rPr>
              <a:t>SKJ  EXECUTIVE SUMMARY</a:t>
            </a:r>
            <a:endParaRPr lang="en-GB" sz="998" spc="-1" dirty="0">
              <a:solidFill>
                <a:prstClr val="black"/>
              </a:solidFill>
              <a:latin typeface="Arial"/>
            </a:endParaRPr>
          </a:p>
        </p:txBody>
      </p:sp>
      <p:pic>
        <p:nvPicPr>
          <p:cNvPr id="5123"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b="24002"/>
          <a:stretch>
            <a:fillRect/>
          </a:stretch>
        </p:blipFill>
        <p:spPr bwMode="auto">
          <a:xfrm>
            <a:off x="1246590" y="393080"/>
            <a:ext cx="9697382" cy="61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CustomShape 4"/>
          <p:cNvSpPr/>
          <p:nvPr/>
        </p:nvSpPr>
        <p:spPr>
          <a:xfrm>
            <a:off x="1436650" y="6669381"/>
            <a:ext cx="1144680" cy="1871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defTabSz="829361" fontAlgn="base">
              <a:spcBef>
                <a:spcPct val="0"/>
              </a:spcBef>
              <a:spcAft>
                <a:spcPct val="0"/>
              </a:spcAft>
              <a:defRPr/>
            </a:pPr>
            <a:fld id="{703CA3FD-E78D-49FB-951E-64A880A01E5C}" type="datetime">
              <a:rPr lang="en-GB" sz="907" spc="-1">
                <a:solidFill>
                  <a:srgbClr val="002060"/>
                </a:solidFill>
                <a:latin typeface="Cambria"/>
                <a:ea typeface="DejaVu Sans"/>
              </a:rPr>
              <a:pPr defTabSz="829361" fontAlgn="base">
                <a:spcBef>
                  <a:spcPct val="0"/>
                </a:spcBef>
                <a:spcAft>
                  <a:spcPct val="0"/>
                </a:spcAft>
                <a:defRPr/>
              </a:pPr>
              <a:t>16/11/2019</a:t>
            </a:fld>
            <a:endParaRPr lang="en-GB" sz="907" spc="-1" dirty="0">
              <a:solidFill>
                <a:prstClr val="black"/>
              </a:solidFill>
              <a:latin typeface="Arial"/>
            </a:endParaRPr>
          </a:p>
        </p:txBody>
      </p:sp>
      <p:sp>
        <p:nvSpPr>
          <p:cNvPr id="108" name="CustomShape 5"/>
          <p:cNvSpPr/>
          <p:nvPr/>
        </p:nvSpPr>
        <p:spPr>
          <a:xfrm>
            <a:off x="10296040" y="6669380"/>
            <a:ext cx="406037" cy="18862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defTabSz="829361" fontAlgn="base">
              <a:spcBef>
                <a:spcPct val="0"/>
              </a:spcBef>
              <a:spcAft>
                <a:spcPct val="0"/>
              </a:spcAft>
              <a:defRPr/>
            </a:pPr>
            <a:fld id="{4552542A-7F02-4ED0-8B77-FC2D9CB860A2}" type="slidenum">
              <a:rPr lang="en-GB" sz="907" spc="-1">
                <a:solidFill>
                  <a:srgbClr val="002060"/>
                </a:solidFill>
                <a:latin typeface="Cambria"/>
                <a:ea typeface="DejaVu Sans"/>
              </a:rPr>
              <a:pPr algn="r" defTabSz="829361" fontAlgn="base">
                <a:spcBef>
                  <a:spcPct val="0"/>
                </a:spcBef>
                <a:spcAft>
                  <a:spcPct val="0"/>
                </a:spcAft>
                <a:defRPr/>
              </a:pPr>
              <a:t>36</a:t>
            </a:fld>
            <a:endParaRPr lang="en-GB" sz="907" spc="-1">
              <a:solidFill>
                <a:prstClr val="black"/>
              </a:solidFill>
              <a:latin typeface="Arial"/>
            </a:endParaRPr>
          </a:p>
        </p:txBody>
      </p:sp>
      <p:pic>
        <p:nvPicPr>
          <p:cNvPr id="5126" name="Image 2" descr="Katsuwonus pelamis1Mare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96785" y="351324"/>
            <a:ext cx="1632789" cy="62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
          <p:cNvSpPr>
            <a:spLocks noChangeArrowheads="1"/>
          </p:cNvSpPr>
          <p:nvPr/>
        </p:nvSpPr>
        <p:spPr bwMode="auto">
          <a:xfrm>
            <a:off x="1245149" y="971899"/>
            <a:ext cx="9698823" cy="367161"/>
          </a:xfrm>
          <a:prstGeom prst="roundRect">
            <a:avLst>
              <a:gd name="adj" fmla="val 366"/>
            </a:avLst>
          </a:prstGeom>
          <a:solidFill>
            <a:schemeClr val="tx2">
              <a:lumMod val="75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a:solidFill>
                  <a:srgbClr val="FFFF00"/>
                </a:solidFill>
                <a:latin typeface="Aparajita" panose="020B0604020202020204" pitchFamily="34" charset="0"/>
                <a:cs typeface="Aparajita" panose="020B0604020202020204" pitchFamily="34" charset="0"/>
              </a:rPr>
              <a:t>Catches – </a:t>
            </a:r>
            <a:r>
              <a:rPr lang="fr-FR" sz="2721" b="1" dirty="0" err="1">
                <a:solidFill>
                  <a:srgbClr val="FFFF00"/>
                </a:solidFill>
                <a:latin typeface="Aparajita" panose="020B0604020202020204" pitchFamily="34" charset="0"/>
                <a:cs typeface="Aparajita" panose="020B0604020202020204" pitchFamily="34" charset="0"/>
              </a:rPr>
              <a:t>Tasks</a:t>
            </a:r>
            <a:r>
              <a:rPr lang="fr-FR" sz="2721" b="1" dirty="0">
                <a:solidFill>
                  <a:srgbClr val="FFFF00"/>
                </a:solidFill>
                <a:latin typeface="Aparajita" panose="020B0604020202020204" pitchFamily="34" charset="0"/>
                <a:cs typeface="Aparajita" panose="020B0604020202020204" pitchFamily="34" charset="0"/>
              </a:rPr>
              <a:t> I and II</a:t>
            </a:r>
          </a:p>
        </p:txBody>
      </p:sp>
      <p:sp>
        <p:nvSpPr>
          <p:cNvPr id="8" name="AutoShape 2"/>
          <p:cNvSpPr>
            <a:spLocks noChangeArrowheads="1"/>
          </p:cNvSpPr>
          <p:nvPr/>
        </p:nvSpPr>
        <p:spPr bwMode="auto">
          <a:xfrm>
            <a:off x="1246590" y="-5759"/>
            <a:ext cx="9697382" cy="430515"/>
          </a:xfrm>
          <a:prstGeom prst="roundRect">
            <a:avLst>
              <a:gd name="adj" fmla="val 366"/>
            </a:avLst>
          </a:prstGeom>
          <a:solidFill>
            <a:schemeClr val="tx2">
              <a:lumMod val="40000"/>
              <a:lumOff val="60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err="1">
                <a:solidFill>
                  <a:prstClr val="white"/>
                </a:solidFill>
                <a:latin typeface="Aparajita" panose="020B0604020202020204" pitchFamily="34" charset="0"/>
                <a:cs typeface="Aparajita" panose="020B0604020202020204" pitchFamily="34" charset="0"/>
              </a:rPr>
              <a:t>Fisheries</a:t>
            </a:r>
            <a:r>
              <a:rPr lang="fr-FR" sz="2721" b="1" dirty="0">
                <a:solidFill>
                  <a:prstClr val="white"/>
                </a:solidFill>
                <a:latin typeface="Aparajita" panose="020B0604020202020204" pitchFamily="34" charset="0"/>
                <a:cs typeface="Aparajita" panose="020B0604020202020204" pitchFamily="34" charset="0"/>
              </a:rPr>
              <a:t> </a:t>
            </a:r>
            <a:r>
              <a:rPr lang="fr-FR" sz="2721" b="1" dirty="0" err="1">
                <a:solidFill>
                  <a:prstClr val="white"/>
                </a:solidFill>
                <a:latin typeface="Aparajita" panose="020B0604020202020204" pitchFamily="34" charset="0"/>
                <a:cs typeface="Aparajita" panose="020B0604020202020204" pitchFamily="34" charset="0"/>
              </a:rPr>
              <a:t>indicators</a:t>
            </a:r>
            <a:endParaRPr lang="fr-FR" sz="2721" b="1" dirty="0">
              <a:solidFill>
                <a:prstClr val="white"/>
              </a:solidFill>
              <a:latin typeface="Aparajita" panose="020B0604020202020204" pitchFamily="34" charset="0"/>
              <a:cs typeface="Aparajita" panose="020B0604020202020204" pitchFamily="34" charset="0"/>
            </a:endParaRPr>
          </a:p>
        </p:txBody>
      </p:sp>
      <p:sp>
        <p:nvSpPr>
          <p:cNvPr id="5129" name="Espace réservé du contenu 2"/>
          <p:cNvSpPr txBox="1">
            <a:spLocks/>
          </p:cNvSpPr>
          <p:nvPr/>
        </p:nvSpPr>
        <p:spPr bwMode="auto">
          <a:xfrm>
            <a:off x="5838268" y="1534992"/>
            <a:ext cx="5091305" cy="24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73063" indent="-373063" eaLnBrk="0" hangingPunct="0">
              <a:spcBef>
                <a:spcPct val="20000"/>
              </a:spcBef>
              <a:buFont typeface="Arial" pitchFamily="34" charset="0"/>
              <a:buChar char="•"/>
              <a:defRPr sz="3500">
                <a:solidFill>
                  <a:schemeClr val="tx1"/>
                </a:solidFill>
                <a:latin typeface="Calibri" pitchFamily="34" charset="0"/>
              </a:defRPr>
            </a:lvl1pPr>
            <a:lvl2pPr marL="808038" indent="-311150" eaLnBrk="0" hangingPunct="0">
              <a:spcBef>
                <a:spcPct val="20000"/>
              </a:spcBef>
              <a:buFont typeface="Arial" pitchFamily="34" charset="0"/>
              <a:buChar char="–"/>
              <a:defRPr sz="3000">
                <a:solidFill>
                  <a:schemeClr val="tx1"/>
                </a:solidFill>
                <a:latin typeface="Calibri" pitchFamily="34" charset="0"/>
              </a:defRPr>
            </a:lvl2pPr>
            <a:lvl3pPr marL="1244600" indent="-247650" eaLnBrk="0" hangingPunct="0">
              <a:spcBef>
                <a:spcPct val="20000"/>
              </a:spcBef>
              <a:buFont typeface="Arial" pitchFamily="34" charset="0"/>
              <a:buChar char="•"/>
              <a:defRPr sz="2600">
                <a:solidFill>
                  <a:schemeClr val="tx1"/>
                </a:solidFill>
                <a:latin typeface="Calibri" pitchFamily="34" charset="0"/>
              </a:defRPr>
            </a:lvl3pPr>
            <a:lvl4pPr marL="1741488" indent="-247650" eaLnBrk="0" hangingPunct="0">
              <a:spcBef>
                <a:spcPct val="20000"/>
              </a:spcBef>
              <a:buFont typeface="Arial" pitchFamily="34" charset="0"/>
              <a:buChar char="–"/>
              <a:defRPr sz="2200">
                <a:solidFill>
                  <a:schemeClr val="tx1"/>
                </a:solidFill>
                <a:latin typeface="Calibri" pitchFamily="34" charset="0"/>
              </a:defRPr>
            </a:lvl4pPr>
            <a:lvl5pPr marL="2239963" indent="-247650" eaLnBrk="0" hangingPunct="0">
              <a:spcBef>
                <a:spcPct val="20000"/>
              </a:spcBef>
              <a:buFont typeface="Arial" pitchFamily="34" charset="0"/>
              <a:buChar char="»"/>
              <a:defRPr sz="2200">
                <a:solidFill>
                  <a:schemeClr val="tx1"/>
                </a:solidFill>
                <a:latin typeface="Calibri" pitchFamily="34" charset="0"/>
              </a:defRPr>
            </a:lvl5pPr>
            <a:lvl6pPr marL="2697163" indent="-247650" eaLnBrk="0" fontAlgn="base" hangingPunct="0">
              <a:spcBef>
                <a:spcPct val="20000"/>
              </a:spcBef>
              <a:spcAft>
                <a:spcPct val="0"/>
              </a:spcAft>
              <a:buFont typeface="Arial" pitchFamily="34" charset="0"/>
              <a:buChar char="»"/>
              <a:defRPr sz="2200">
                <a:solidFill>
                  <a:schemeClr val="tx1"/>
                </a:solidFill>
                <a:latin typeface="Calibri" pitchFamily="34" charset="0"/>
              </a:defRPr>
            </a:lvl6pPr>
            <a:lvl7pPr marL="3154363" indent="-247650" eaLnBrk="0" fontAlgn="base" hangingPunct="0">
              <a:spcBef>
                <a:spcPct val="20000"/>
              </a:spcBef>
              <a:spcAft>
                <a:spcPct val="0"/>
              </a:spcAft>
              <a:buFont typeface="Arial" pitchFamily="34" charset="0"/>
              <a:buChar char="»"/>
              <a:defRPr sz="2200">
                <a:solidFill>
                  <a:schemeClr val="tx1"/>
                </a:solidFill>
                <a:latin typeface="Calibri" pitchFamily="34" charset="0"/>
              </a:defRPr>
            </a:lvl7pPr>
            <a:lvl8pPr marL="3611563" indent="-247650" eaLnBrk="0" fontAlgn="base" hangingPunct="0">
              <a:spcBef>
                <a:spcPct val="20000"/>
              </a:spcBef>
              <a:spcAft>
                <a:spcPct val="0"/>
              </a:spcAft>
              <a:buFont typeface="Arial" pitchFamily="34" charset="0"/>
              <a:buChar char="»"/>
              <a:defRPr sz="2200">
                <a:solidFill>
                  <a:schemeClr val="tx1"/>
                </a:solidFill>
                <a:latin typeface="Calibri" pitchFamily="34" charset="0"/>
              </a:defRPr>
            </a:lvl8pPr>
            <a:lvl9pPr marL="4068763" indent="-247650" eaLnBrk="0" fontAlgn="base" hangingPunct="0">
              <a:spcBef>
                <a:spcPct val="20000"/>
              </a:spcBef>
              <a:spcAft>
                <a:spcPct val="0"/>
              </a:spcAft>
              <a:buFont typeface="Arial" pitchFamily="34" charset="0"/>
              <a:buChar char="»"/>
              <a:defRPr sz="2200">
                <a:solidFill>
                  <a:schemeClr val="tx1"/>
                </a:solidFill>
                <a:latin typeface="Calibri" pitchFamily="34" charset="0"/>
              </a:defRPr>
            </a:lvl9pPr>
          </a:lstStyle>
          <a:p>
            <a:pPr marL="338368" indent="-338368" algn="just" defTabSz="829361" fontAlgn="base">
              <a:spcAft>
                <a:spcPct val="0"/>
              </a:spcAft>
              <a:buFontTx/>
              <a:buChar char="-"/>
            </a:pPr>
            <a:r>
              <a:rPr lang="en-US" altLang="fr-FR" sz="2000" dirty="0">
                <a:solidFill>
                  <a:prstClr val="black"/>
                </a:solidFill>
                <a:latin typeface="Aparajita" pitchFamily="34" charset="0"/>
                <a:ea typeface="Aparajita" pitchFamily="34" charset="0"/>
                <a:cs typeface="Aparajita" pitchFamily="34" charset="0"/>
              </a:rPr>
              <a:t> Decline in catch since the early 1990s (due to a decrease in nominal fishing effort and/or to a moratorium effect), followed by a new strong increase in the recent years.</a:t>
            </a:r>
          </a:p>
          <a:p>
            <a:pPr marL="338368" indent="-338368" algn="just" defTabSz="829361" fontAlgn="base">
              <a:spcAft>
                <a:spcPct val="0"/>
              </a:spcAft>
              <a:buFontTx/>
              <a:buChar char="-"/>
            </a:pPr>
            <a:endParaRPr lang="en-US" altLang="fr-FR" sz="2000" dirty="0">
              <a:solidFill>
                <a:prstClr val="black"/>
              </a:solidFill>
              <a:latin typeface="Aparajita" pitchFamily="34" charset="0"/>
              <a:ea typeface="Aparajita" pitchFamily="34" charset="0"/>
              <a:cs typeface="Aparajita" pitchFamily="34" charset="0"/>
            </a:endParaRPr>
          </a:p>
          <a:p>
            <a:pPr marL="338368" indent="-338368" algn="just" defTabSz="829361" fontAlgn="base">
              <a:spcAft>
                <a:spcPct val="0"/>
              </a:spcAft>
              <a:buFontTx/>
              <a:buChar char="-"/>
            </a:pPr>
            <a:r>
              <a:rPr lang="en-US" altLang="fr-FR" sz="2000" dirty="0">
                <a:solidFill>
                  <a:prstClr val="black"/>
                </a:solidFill>
                <a:latin typeface="Aparajita" pitchFamily="34" charset="0"/>
                <a:ea typeface="Aparajita" pitchFamily="34" charset="0"/>
                <a:cs typeface="Aparajita" pitchFamily="34" charset="0"/>
              </a:rPr>
              <a:t>Catchability of SKJ increased in the early 1990s due to FADs fishing</a:t>
            </a:r>
          </a:p>
        </p:txBody>
      </p:sp>
      <p:graphicFrame>
        <p:nvGraphicFramePr>
          <p:cNvPr id="18" name="Chart 1"/>
          <p:cNvGraphicFramePr>
            <a:graphicFrameLocks/>
          </p:cNvGraphicFramePr>
          <p:nvPr/>
        </p:nvGraphicFramePr>
        <p:xfrm>
          <a:off x="1276444" y="1386174"/>
          <a:ext cx="4561824" cy="2517258"/>
        </p:xfrm>
        <a:graphic>
          <a:graphicData uri="http://schemas.openxmlformats.org/drawingml/2006/chart">
            <c:chart xmlns:c="http://schemas.openxmlformats.org/drawingml/2006/chart" xmlns:r="http://schemas.openxmlformats.org/officeDocument/2006/relationships" r:id="rId5"/>
          </a:graphicData>
        </a:graphic>
      </p:graphicFrame>
      <p:sp>
        <p:nvSpPr>
          <p:cNvPr id="15" name="Bulle ronde 14"/>
          <p:cNvSpPr/>
          <p:nvPr/>
        </p:nvSpPr>
        <p:spPr>
          <a:xfrm>
            <a:off x="4454299" y="1484296"/>
            <a:ext cx="1566556" cy="294107"/>
          </a:xfrm>
          <a:prstGeom prst="wedgeEllipseCallout">
            <a:avLst>
              <a:gd name="adj1" fmla="val 13573"/>
              <a:gd name="adj2" fmla="val 111665"/>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9361" fontAlgn="base">
              <a:spcBef>
                <a:spcPct val="0"/>
              </a:spcBef>
              <a:spcAft>
                <a:spcPct val="0"/>
              </a:spcAft>
              <a:defRPr/>
            </a:pPr>
            <a:r>
              <a:rPr lang="fr-FR" sz="1814" dirty="0">
                <a:solidFill>
                  <a:prstClr val="black"/>
                </a:solidFill>
                <a:latin typeface="Calibri"/>
              </a:rPr>
              <a:t>305,300t</a:t>
            </a:r>
          </a:p>
        </p:txBody>
      </p:sp>
      <p:graphicFrame>
        <p:nvGraphicFramePr>
          <p:cNvPr id="19" name="Chart 2"/>
          <p:cNvGraphicFramePr>
            <a:graphicFrameLocks/>
          </p:cNvGraphicFramePr>
          <p:nvPr/>
        </p:nvGraphicFramePr>
        <p:xfrm>
          <a:off x="1246589" y="4165484"/>
          <a:ext cx="4591678" cy="2510642"/>
        </p:xfrm>
        <a:graphic>
          <a:graphicData uri="http://schemas.openxmlformats.org/drawingml/2006/chart">
            <c:chart xmlns:c="http://schemas.openxmlformats.org/drawingml/2006/chart" xmlns:r="http://schemas.openxmlformats.org/officeDocument/2006/relationships" r:id="rId6"/>
          </a:graphicData>
        </a:graphic>
      </p:graphicFrame>
      <p:sp>
        <p:nvSpPr>
          <p:cNvPr id="14" name="Bulle ronde 13"/>
          <p:cNvSpPr/>
          <p:nvPr/>
        </p:nvSpPr>
        <p:spPr>
          <a:xfrm>
            <a:off x="4659031" y="4165483"/>
            <a:ext cx="1503202" cy="325406"/>
          </a:xfrm>
          <a:prstGeom prst="wedgeEllipseCallout">
            <a:avLst>
              <a:gd name="adj1" fmla="val -4763"/>
              <a:gd name="adj2" fmla="val 92555"/>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9361" fontAlgn="base">
              <a:spcBef>
                <a:spcPct val="0"/>
              </a:spcBef>
              <a:spcAft>
                <a:spcPct val="0"/>
              </a:spcAft>
              <a:defRPr/>
            </a:pPr>
            <a:r>
              <a:rPr lang="fr-FR" sz="1633" dirty="0">
                <a:solidFill>
                  <a:prstClr val="black"/>
                </a:solidFill>
                <a:latin typeface="Calibri"/>
              </a:rPr>
              <a:t>282,427 t</a:t>
            </a:r>
          </a:p>
        </p:txBody>
      </p:sp>
      <p:graphicFrame>
        <p:nvGraphicFramePr>
          <p:cNvPr id="20" name="Chart 3"/>
          <p:cNvGraphicFramePr>
            <a:graphicFrameLocks/>
          </p:cNvGraphicFramePr>
          <p:nvPr/>
        </p:nvGraphicFramePr>
        <p:xfrm>
          <a:off x="6095280" y="4165483"/>
          <a:ext cx="4703086" cy="2539894"/>
        </p:xfrm>
        <a:graphic>
          <a:graphicData uri="http://schemas.openxmlformats.org/drawingml/2006/chart">
            <c:chart xmlns:c="http://schemas.openxmlformats.org/drawingml/2006/chart" xmlns:r="http://schemas.openxmlformats.org/officeDocument/2006/relationships" r:id="rId7"/>
          </a:graphicData>
        </a:graphic>
      </p:graphicFrame>
      <p:sp>
        <p:nvSpPr>
          <p:cNvPr id="13" name="Bulle ronde 12"/>
          <p:cNvSpPr/>
          <p:nvPr/>
        </p:nvSpPr>
        <p:spPr>
          <a:xfrm>
            <a:off x="9614991" y="4490888"/>
            <a:ext cx="1362097" cy="391526"/>
          </a:xfrm>
          <a:prstGeom prst="wedgeEllipseCallout">
            <a:avLst>
              <a:gd name="adj1" fmla="val 584"/>
              <a:gd name="adj2" fmla="val 10352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9361" fontAlgn="base">
              <a:spcBef>
                <a:spcPct val="0"/>
              </a:spcBef>
              <a:spcAft>
                <a:spcPct val="0"/>
              </a:spcAft>
              <a:defRPr/>
            </a:pPr>
            <a:r>
              <a:rPr lang="fr-FR" sz="1633" dirty="0">
                <a:solidFill>
                  <a:prstClr val="black"/>
                </a:solidFill>
                <a:latin typeface="Calibri"/>
              </a:rPr>
              <a:t>22,873 t</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392126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Skipjack tuna Distribution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C17A3E81-B664-486D-AA21-55A4193D39F3}"/>
              </a:ext>
            </a:extLst>
          </p:cNvPr>
          <p:cNvPicPr>
            <a:picLocks noChangeAspect="1"/>
          </p:cNvPicPr>
          <p:nvPr/>
        </p:nvPicPr>
        <p:blipFill rotWithShape="1">
          <a:blip r:embed="rId3"/>
          <a:srcRect l="22266" t="18107" r="23360" b="3690"/>
          <a:stretch/>
        </p:blipFill>
        <p:spPr>
          <a:xfrm>
            <a:off x="4619624" y="1384081"/>
            <a:ext cx="7115175" cy="5489727"/>
          </a:xfrm>
          <a:prstGeom prst="rect">
            <a:avLst/>
          </a:prstGeom>
        </p:spPr>
      </p:pic>
      <p:sp>
        <p:nvSpPr>
          <p:cNvPr id="3" name="Rectangle 2">
            <a:extLst>
              <a:ext uri="{FF2B5EF4-FFF2-40B4-BE49-F238E27FC236}">
                <a16:creationId xmlns:a16="http://schemas.microsoft.com/office/drawing/2014/main" id="{7CED5D0A-2506-4926-AF31-8655C8B9F44A}"/>
              </a:ext>
            </a:extLst>
          </p:cNvPr>
          <p:cNvSpPr/>
          <p:nvPr/>
        </p:nvSpPr>
        <p:spPr>
          <a:xfrm>
            <a:off x="581025" y="2524810"/>
            <a:ext cx="3352800" cy="923330"/>
          </a:xfrm>
          <a:prstGeom prst="rect">
            <a:avLst/>
          </a:prstGeom>
          <a:solidFill>
            <a:schemeClr val="accent4">
              <a:lumMod val="20000"/>
              <a:lumOff val="80000"/>
            </a:schemeClr>
          </a:solidFill>
        </p:spPr>
        <p:txBody>
          <a:bodyPr wrap="square">
            <a:spAutoFit/>
          </a:bodyPr>
          <a:lstStyle/>
          <a:p>
            <a:r>
              <a:rPr lang="en-US" dirty="0"/>
              <a:t>Geographical distribution of the skipjack catch by major gears and decade to 2017.</a:t>
            </a:r>
            <a:endParaRPr lang="en-CA" dirty="0"/>
          </a:p>
        </p:txBody>
      </p:sp>
    </p:spTree>
    <p:extLst>
      <p:ext uri="{BB962C8B-B14F-4D97-AF65-F5344CB8AC3E}">
        <p14:creationId xmlns:p14="http://schemas.microsoft.com/office/powerpoint/2010/main" val="3143332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1246590" y="6705376"/>
            <a:ext cx="9697382" cy="142545"/>
          </a:xfrm>
          <a:prstGeom prst="rect">
            <a:avLst/>
          </a:prstGeom>
          <a:gradFill>
            <a:gsLst>
              <a:gs pos="0">
                <a:srgbClr val="008890"/>
              </a:gs>
              <a:gs pos="100000">
                <a:srgbClr val="B0F3F8"/>
              </a:gs>
            </a:gsLst>
            <a:lin ang="0"/>
          </a:gradFill>
          <a:ln>
            <a:noFill/>
          </a:ln>
          <a:effectLst>
            <a:outerShdw dist="38160" dir="5400000">
              <a:srgbClr val="FFFFFF">
                <a:alpha val="48000"/>
              </a:srgbClr>
            </a:outerShdw>
          </a:effectLst>
        </p:spPr>
        <p:style>
          <a:lnRef idx="0">
            <a:scrgbClr r="0" g="0" b="0"/>
          </a:lnRef>
          <a:fillRef idx="0">
            <a:scrgbClr r="0" g="0" b="0"/>
          </a:fillRef>
          <a:effectRef idx="0">
            <a:scrgbClr r="0" g="0" b="0"/>
          </a:effectRef>
          <a:fontRef idx="minor"/>
        </p:style>
        <p:txBody>
          <a:bodyPr lIns="0" tIns="0" rIns="0" bIns="0" anchor="ctr"/>
          <a:lstStyle/>
          <a:p>
            <a:pPr algn="ctr" defTabSz="829361" fontAlgn="base">
              <a:spcBef>
                <a:spcPct val="0"/>
              </a:spcBef>
              <a:spcAft>
                <a:spcPct val="0"/>
              </a:spcAft>
              <a:defRPr/>
            </a:pPr>
            <a:r>
              <a:rPr lang="en-GB" sz="998" spc="-1" dirty="0">
                <a:solidFill>
                  <a:srgbClr val="DBF5F9"/>
                </a:solidFill>
                <a:latin typeface="Constantia"/>
                <a:ea typeface="DejaVu Sans"/>
              </a:rPr>
              <a:t>SKJ  EXECUTIVE SUMMARY</a:t>
            </a:r>
            <a:endParaRPr lang="en-GB" sz="998" spc="-1" dirty="0">
              <a:solidFill>
                <a:prstClr val="black"/>
              </a:solidFill>
              <a:latin typeface="Arial"/>
            </a:endParaRPr>
          </a:p>
        </p:txBody>
      </p:sp>
      <p:pic>
        <p:nvPicPr>
          <p:cNvPr id="7171"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b="24002"/>
          <a:stretch>
            <a:fillRect/>
          </a:stretch>
        </p:blipFill>
        <p:spPr bwMode="auto">
          <a:xfrm>
            <a:off x="1246590" y="393080"/>
            <a:ext cx="9697382" cy="61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CustomShape 4"/>
          <p:cNvSpPr/>
          <p:nvPr/>
        </p:nvSpPr>
        <p:spPr>
          <a:xfrm>
            <a:off x="1436650" y="6669381"/>
            <a:ext cx="1144680" cy="1871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defTabSz="829361" fontAlgn="base">
              <a:spcBef>
                <a:spcPct val="0"/>
              </a:spcBef>
              <a:spcAft>
                <a:spcPct val="0"/>
              </a:spcAft>
              <a:defRPr/>
            </a:pPr>
            <a:fld id="{703CA3FD-E78D-49FB-951E-64A880A01E5C}" type="datetime">
              <a:rPr lang="en-GB" sz="907" spc="-1">
                <a:solidFill>
                  <a:srgbClr val="002060"/>
                </a:solidFill>
                <a:latin typeface="Cambria"/>
                <a:ea typeface="DejaVu Sans"/>
              </a:rPr>
              <a:pPr defTabSz="829361" fontAlgn="base">
                <a:spcBef>
                  <a:spcPct val="0"/>
                </a:spcBef>
                <a:spcAft>
                  <a:spcPct val="0"/>
                </a:spcAft>
                <a:defRPr/>
              </a:pPr>
              <a:t>16/11/2019</a:t>
            </a:fld>
            <a:endParaRPr lang="en-GB" sz="907" spc="-1" dirty="0">
              <a:solidFill>
                <a:prstClr val="black"/>
              </a:solidFill>
              <a:latin typeface="Arial"/>
            </a:endParaRPr>
          </a:p>
        </p:txBody>
      </p:sp>
      <p:sp>
        <p:nvSpPr>
          <p:cNvPr id="108" name="CustomShape 5"/>
          <p:cNvSpPr/>
          <p:nvPr/>
        </p:nvSpPr>
        <p:spPr>
          <a:xfrm>
            <a:off x="10296040" y="6669380"/>
            <a:ext cx="406037" cy="18862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defTabSz="829361" fontAlgn="base">
              <a:spcBef>
                <a:spcPct val="0"/>
              </a:spcBef>
              <a:spcAft>
                <a:spcPct val="0"/>
              </a:spcAft>
              <a:defRPr/>
            </a:pPr>
            <a:fld id="{5E8597A1-0C09-4E10-9B59-8F396C345889}" type="slidenum">
              <a:rPr lang="en-GB" sz="907" spc="-1">
                <a:solidFill>
                  <a:srgbClr val="002060"/>
                </a:solidFill>
                <a:latin typeface="Cambria"/>
                <a:ea typeface="DejaVu Sans"/>
              </a:rPr>
              <a:pPr algn="r" defTabSz="829361" fontAlgn="base">
                <a:spcBef>
                  <a:spcPct val="0"/>
                </a:spcBef>
                <a:spcAft>
                  <a:spcPct val="0"/>
                </a:spcAft>
                <a:defRPr/>
              </a:pPr>
              <a:t>38</a:t>
            </a:fld>
            <a:endParaRPr lang="en-GB" sz="907" spc="-1">
              <a:solidFill>
                <a:prstClr val="black"/>
              </a:solidFill>
              <a:latin typeface="Arial"/>
            </a:endParaRPr>
          </a:p>
        </p:txBody>
      </p:sp>
      <p:pic>
        <p:nvPicPr>
          <p:cNvPr id="7174" name="Image 2" descr="Katsuwonus pelamis1Mare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96785" y="351324"/>
            <a:ext cx="1632789" cy="62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
          <p:cNvSpPr>
            <a:spLocks noChangeArrowheads="1"/>
          </p:cNvSpPr>
          <p:nvPr/>
        </p:nvSpPr>
        <p:spPr bwMode="auto">
          <a:xfrm>
            <a:off x="1245149" y="971899"/>
            <a:ext cx="9698823" cy="367161"/>
          </a:xfrm>
          <a:prstGeom prst="roundRect">
            <a:avLst>
              <a:gd name="adj" fmla="val 366"/>
            </a:avLst>
          </a:prstGeom>
          <a:solidFill>
            <a:schemeClr val="tx2">
              <a:lumMod val="75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a:solidFill>
                  <a:srgbClr val="FFFF00"/>
                </a:solidFill>
                <a:latin typeface="Aparajita" panose="020B0604020202020204" pitchFamily="34" charset="0"/>
                <a:cs typeface="Aparajita" panose="020B0604020202020204" pitchFamily="34" charset="0"/>
              </a:rPr>
              <a:t>Spatial distribution of SKJ for the PS </a:t>
            </a:r>
            <a:r>
              <a:rPr lang="fr-FR" sz="2721" b="1" dirty="0" err="1">
                <a:solidFill>
                  <a:srgbClr val="FFFF00"/>
                </a:solidFill>
                <a:latin typeface="Aparajita" panose="020B0604020202020204" pitchFamily="34" charset="0"/>
                <a:cs typeface="Aparajita" panose="020B0604020202020204" pitchFamily="34" charset="0"/>
              </a:rPr>
              <a:t>fisheries</a:t>
            </a:r>
            <a:endParaRPr lang="fr-FR" sz="2721" b="1" dirty="0">
              <a:solidFill>
                <a:srgbClr val="FFFF00"/>
              </a:solidFill>
              <a:latin typeface="Aparajita" panose="020B0604020202020204" pitchFamily="34" charset="0"/>
              <a:cs typeface="Aparajita" panose="020B0604020202020204" pitchFamily="34" charset="0"/>
            </a:endParaRPr>
          </a:p>
        </p:txBody>
      </p:sp>
      <p:sp>
        <p:nvSpPr>
          <p:cNvPr id="8" name="AutoShape 2"/>
          <p:cNvSpPr>
            <a:spLocks noChangeArrowheads="1"/>
          </p:cNvSpPr>
          <p:nvPr/>
        </p:nvSpPr>
        <p:spPr bwMode="auto">
          <a:xfrm>
            <a:off x="1246590" y="-5759"/>
            <a:ext cx="9697382" cy="430515"/>
          </a:xfrm>
          <a:prstGeom prst="roundRect">
            <a:avLst>
              <a:gd name="adj" fmla="val 366"/>
            </a:avLst>
          </a:prstGeom>
          <a:solidFill>
            <a:schemeClr val="tx2">
              <a:lumMod val="40000"/>
              <a:lumOff val="60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err="1">
                <a:solidFill>
                  <a:prstClr val="white"/>
                </a:solidFill>
                <a:latin typeface="Aparajita" panose="020B0604020202020204" pitchFamily="34" charset="0"/>
                <a:cs typeface="Aparajita" panose="020B0604020202020204" pitchFamily="34" charset="0"/>
              </a:rPr>
              <a:t>Fisheries</a:t>
            </a:r>
            <a:r>
              <a:rPr lang="fr-FR" sz="2721" b="1" dirty="0">
                <a:solidFill>
                  <a:prstClr val="white"/>
                </a:solidFill>
                <a:latin typeface="Aparajita" panose="020B0604020202020204" pitchFamily="34" charset="0"/>
                <a:cs typeface="Aparajita" panose="020B0604020202020204" pitchFamily="34" charset="0"/>
              </a:rPr>
              <a:t> </a:t>
            </a:r>
            <a:r>
              <a:rPr lang="fr-FR" sz="2721" b="1" dirty="0" err="1">
                <a:solidFill>
                  <a:prstClr val="white"/>
                </a:solidFill>
                <a:latin typeface="Aparajita" panose="020B0604020202020204" pitchFamily="34" charset="0"/>
                <a:cs typeface="Aparajita" panose="020B0604020202020204" pitchFamily="34" charset="0"/>
              </a:rPr>
              <a:t>indicators</a:t>
            </a:r>
            <a:endParaRPr lang="fr-FR" sz="2721" b="1" dirty="0">
              <a:solidFill>
                <a:prstClr val="white"/>
              </a:solidFill>
              <a:latin typeface="Aparajita" panose="020B0604020202020204" pitchFamily="34" charset="0"/>
              <a:cs typeface="Aparajita" panose="020B0604020202020204" pitchFamily="34" charset="0"/>
            </a:endParaRPr>
          </a:p>
        </p:txBody>
      </p:sp>
      <p:pic>
        <p:nvPicPr>
          <p:cNvPr id="7177" name="Image 22" descr="dcp_077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76954" y="2710583"/>
            <a:ext cx="3265577" cy="217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ZoneTexte 24"/>
          <p:cNvSpPr txBox="1">
            <a:spLocks noChangeArrowheads="1"/>
          </p:cNvSpPr>
          <p:nvPr/>
        </p:nvSpPr>
        <p:spPr bwMode="auto">
          <a:xfrm>
            <a:off x="8618615" y="5022194"/>
            <a:ext cx="2092101"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500">
                <a:solidFill>
                  <a:schemeClr val="tx1"/>
                </a:solidFill>
                <a:latin typeface="Calibri" pitchFamily="34" charset="0"/>
              </a:defRPr>
            </a:lvl1pPr>
            <a:lvl2pPr marL="742950" indent="-285750" eaLnBrk="0" hangingPunct="0">
              <a:spcBef>
                <a:spcPct val="20000"/>
              </a:spcBef>
              <a:buFont typeface="Arial" pitchFamily="34" charset="0"/>
              <a:buChar char="–"/>
              <a:defRPr sz="3000">
                <a:solidFill>
                  <a:schemeClr val="tx1"/>
                </a:solidFill>
                <a:latin typeface="Calibri" pitchFamily="34" charset="0"/>
              </a:defRPr>
            </a:lvl2pPr>
            <a:lvl3pPr marL="1143000" indent="-228600" eaLnBrk="0" hangingPunct="0">
              <a:spcBef>
                <a:spcPct val="20000"/>
              </a:spcBef>
              <a:buFont typeface="Arial" pitchFamily="34" charset="0"/>
              <a:buChar char="•"/>
              <a:defRPr sz="2600">
                <a:solidFill>
                  <a:schemeClr val="tx1"/>
                </a:solidFill>
                <a:latin typeface="Calibri" pitchFamily="34" charset="0"/>
              </a:defRPr>
            </a:lvl3pPr>
            <a:lvl4pPr marL="1600200" indent="-228600" eaLnBrk="0" hangingPunct="0">
              <a:spcBef>
                <a:spcPct val="20000"/>
              </a:spcBef>
              <a:buFont typeface="Arial" pitchFamily="34" charset="0"/>
              <a:buChar char="–"/>
              <a:defRPr sz="2200">
                <a:solidFill>
                  <a:schemeClr val="tx1"/>
                </a:solidFill>
                <a:latin typeface="Calibri" pitchFamily="34" charset="0"/>
              </a:defRPr>
            </a:lvl4pPr>
            <a:lvl5pPr marL="2057400" indent="-228600" eaLnBrk="0" hangingPunct="0">
              <a:spcBef>
                <a:spcPct val="20000"/>
              </a:spcBef>
              <a:buFont typeface="Arial" pitchFamily="34" charset="0"/>
              <a:buChar char="»"/>
              <a:defRPr sz="22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9pPr>
          </a:lstStyle>
          <a:p>
            <a:pPr algn="ctr" defTabSz="829361" eaLnBrk="1" fontAlgn="base" hangingPunct="1">
              <a:spcBef>
                <a:spcPct val="0"/>
              </a:spcBef>
              <a:spcAft>
                <a:spcPct val="0"/>
              </a:spcAft>
              <a:buNone/>
            </a:pPr>
            <a:r>
              <a:rPr lang="en-US" altLang="fr-FR" sz="1814" b="1" dirty="0">
                <a:solidFill>
                  <a:prstClr val="black"/>
                </a:solidFill>
                <a:latin typeface="Aparajita" pitchFamily="34" charset="0"/>
                <a:ea typeface="Aparajita" pitchFamily="34" charset="0"/>
                <a:cs typeface="Aparajita" pitchFamily="34" charset="0"/>
              </a:rPr>
              <a:t>Purse seiner</a:t>
            </a:r>
          </a:p>
        </p:txBody>
      </p:sp>
      <p:sp>
        <p:nvSpPr>
          <p:cNvPr id="7179" name="ZoneTexte 29"/>
          <p:cNvSpPr txBox="1">
            <a:spLocks noChangeArrowheads="1"/>
          </p:cNvSpPr>
          <p:nvPr/>
        </p:nvSpPr>
        <p:spPr bwMode="auto">
          <a:xfrm>
            <a:off x="8548064" y="5688844"/>
            <a:ext cx="1747976"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500">
                <a:solidFill>
                  <a:schemeClr val="tx1"/>
                </a:solidFill>
                <a:latin typeface="Calibri" pitchFamily="34" charset="0"/>
              </a:defRPr>
            </a:lvl1pPr>
            <a:lvl2pPr marL="742950" indent="-285750" eaLnBrk="0" hangingPunct="0">
              <a:spcBef>
                <a:spcPct val="20000"/>
              </a:spcBef>
              <a:buFont typeface="Arial" pitchFamily="34" charset="0"/>
              <a:buChar char="–"/>
              <a:defRPr sz="3000">
                <a:solidFill>
                  <a:schemeClr val="tx1"/>
                </a:solidFill>
                <a:latin typeface="Calibri" pitchFamily="34" charset="0"/>
              </a:defRPr>
            </a:lvl2pPr>
            <a:lvl3pPr marL="1143000" indent="-228600" eaLnBrk="0" hangingPunct="0">
              <a:spcBef>
                <a:spcPct val="20000"/>
              </a:spcBef>
              <a:buFont typeface="Arial" pitchFamily="34" charset="0"/>
              <a:buChar char="•"/>
              <a:defRPr sz="2600">
                <a:solidFill>
                  <a:schemeClr val="tx1"/>
                </a:solidFill>
                <a:latin typeface="Calibri" pitchFamily="34" charset="0"/>
              </a:defRPr>
            </a:lvl3pPr>
            <a:lvl4pPr marL="1600200" indent="-228600" eaLnBrk="0" hangingPunct="0">
              <a:spcBef>
                <a:spcPct val="20000"/>
              </a:spcBef>
              <a:buFont typeface="Arial" pitchFamily="34" charset="0"/>
              <a:buChar char="–"/>
              <a:defRPr sz="2200">
                <a:solidFill>
                  <a:schemeClr val="tx1"/>
                </a:solidFill>
                <a:latin typeface="Calibri" pitchFamily="34" charset="0"/>
              </a:defRPr>
            </a:lvl4pPr>
            <a:lvl5pPr marL="2057400" indent="-228600" eaLnBrk="0" hangingPunct="0">
              <a:spcBef>
                <a:spcPct val="20000"/>
              </a:spcBef>
              <a:buFont typeface="Arial" pitchFamily="34" charset="0"/>
              <a:buChar char="»"/>
              <a:defRPr sz="22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200">
                <a:solidFill>
                  <a:schemeClr val="tx1"/>
                </a:solidFill>
                <a:latin typeface="Calibri" pitchFamily="34" charset="0"/>
              </a:defRPr>
            </a:lvl9pPr>
          </a:lstStyle>
          <a:p>
            <a:pPr algn="ctr" defTabSz="829361" eaLnBrk="1" fontAlgn="base" hangingPunct="1">
              <a:spcBef>
                <a:spcPct val="0"/>
              </a:spcBef>
              <a:spcAft>
                <a:spcPct val="0"/>
              </a:spcAft>
              <a:buNone/>
            </a:pPr>
            <a:r>
              <a:rPr lang="fr-FR" altLang="fr-FR" sz="2177" b="1" dirty="0">
                <a:solidFill>
                  <a:prstClr val="black"/>
                </a:solidFill>
                <a:latin typeface="Aparajita" pitchFamily="34" charset="0"/>
                <a:ea typeface="Aparajita" pitchFamily="34" charset="0"/>
                <a:cs typeface="Aparajita" pitchFamily="34" charset="0"/>
              </a:rPr>
              <a:t>(2000-2018)</a:t>
            </a:r>
          </a:p>
        </p:txBody>
      </p:sp>
      <p:pic>
        <p:nvPicPr>
          <p:cNvPr id="13" name="Image 12"/>
          <p:cNvPicPr/>
          <p:nvPr/>
        </p:nvPicPr>
        <p:blipFill>
          <a:blip r:embed="rId6">
            <a:extLst>
              <a:ext uri="{28A0092B-C50C-407E-A947-70E740481C1C}">
                <a14:useLocalDpi xmlns:a14="http://schemas.microsoft.com/office/drawing/2010/main" val="0"/>
              </a:ext>
            </a:extLst>
          </a:blip>
          <a:srcRect/>
          <a:stretch>
            <a:fillRect/>
          </a:stretch>
        </p:blipFill>
        <p:spPr bwMode="auto">
          <a:xfrm>
            <a:off x="1233955" y="1796234"/>
            <a:ext cx="6548928" cy="4485827"/>
          </a:xfrm>
          <a:prstGeom prst="rect">
            <a:avLst/>
          </a:prstGeom>
          <a:noFill/>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1246590" y="6705376"/>
            <a:ext cx="9697382" cy="142545"/>
          </a:xfrm>
          <a:prstGeom prst="rect">
            <a:avLst/>
          </a:prstGeom>
          <a:gradFill>
            <a:gsLst>
              <a:gs pos="0">
                <a:srgbClr val="008890"/>
              </a:gs>
              <a:gs pos="100000">
                <a:srgbClr val="B0F3F8"/>
              </a:gs>
            </a:gsLst>
            <a:lin ang="0"/>
          </a:gradFill>
          <a:ln>
            <a:noFill/>
          </a:ln>
          <a:effectLst>
            <a:outerShdw dist="38160" dir="5400000">
              <a:srgbClr val="FFFFFF">
                <a:alpha val="48000"/>
              </a:srgbClr>
            </a:outerShdw>
          </a:effectLst>
        </p:spPr>
        <p:style>
          <a:lnRef idx="0">
            <a:scrgbClr r="0" g="0" b="0"/>
          </a:lnRef>
          <a:fillRef idx="0">
            <a:scrgbClr r="0" g="0" b="0"/>
          </a:fillRef>
          <a:effectRef idx="0">
            <a:scrgbClr r="0" g="0" b="0"/>
          </a:effectRef>
          <a:fontRef idx="minor"/>
        </p:style>
        <p:txBody>
          <a:bodyPr lIns="0" tIns="0" rIns="0" bIns="0" anchor="ctr"/>
          <a:lstStyle/>
          <a:p>
            <a:pPr algn="ctr" defTabSz="829361" fontAlgn="base">
              <a:spcBef>
                <a:spcPct val="0"/>
              </a:spcBef>
              <a:spcAft>
                <a:spcPct val="0"/>
              </a:spcAft>
              <a:defRPr/>
            </a:pPr>
            <a:r>
              <a:rPr lang="en-GB" sz="998" spc="-1" dirty="0">
                <a:solidFill>
                  <a:srgbClr val="DBF5F9"/>
                </a:solidFill>
                <a:latin typeface="Constantia"/>
                <a:ea typeface="DejaVu Sans"/>
              </a:rPr>
              <a:t>SKJ  EXECUTIVE SUMMARY</a:t>
            </a:r>
            <a:endParaRPr lang="en-GB" sz="998" spc="-1" dirty="0">
              <a:solidFill>
                <a:prstClr val="black"/>
              </a:solidFill>
              <a:latin typeface="Arial"/>
            </a:endParaRPr>
          </a:p>
        </p:txBody>
      </p:sp>
      <p:pic>
        <p:nvPicPr>
          <p:cNvPr id="7171"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b="24002"/>
          <a:stretch>
            <a:fillRect/>
          </a:stretch>
        </p:blipFill>
        <p:spPr bwMode="auto">
          <a:xfrm>
            <a:off x="1246590" y="393080"/>
            <a:ext cx="9697382" cy="61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CustomShape 4"/>
          <p:cNvSpPr/>
          <p:nvPr/>
        </p:nvSpPr>
        <p:spPr>
          <a:xfrm>
            <a:off x="1436650" y="6669381"/>
            <a:ext cx="1144680" cy="1871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defTabSz="829361" fontAlgn="base">
              <a:spcBef>
                <a:spcPct val="0"/>
              </a:spcBef>
              <a:spcAft>
                <a:spcPct val="0"/>
              </a:spcAft>
              <a:defRPr/>
            </a:pPr>
            <a:fld id="{703CA3FD-E78D-49FB-951E-64A880A01E5C}" type="datetime">
              <a:rPr lang="en-GB" sz="907" spc="-1">
                <a:solidFill>
                  <a:srgbClr val="002060"/>
                </a:solidFill>
                <a:latin typeface="Cambria"/>
                <a:ea typeface="DejaVu Sans"/>
              </a:rPr>
              <a:pPr defTabSz="829361" fontAlgn="base">
                <a:spcBef>
                  <a:spcPct val="0"/>
                </a:spcBef>
                <a:spcAft>
                  <a:spcPct val="0"/>
                </a:spcAft>
                <a:defRPr/>
              </a:pPr>
              <a:t>16/11/2019</a:t>
            </a:fld>
            <a:endParaRPr lang="en-GB" sz="907" spc="-1" dirty="0">
              <a:solidFill>
                <a:prstClr val="black"/>
              </a:solidFill>
              <a:latin typeface="Arial"/>
            </a:endParaRPr>
          </a:p>
        </p:txBody>
      </p:sp>
      <p:sp>
        <p:nvSpPr>
          <p:cNvPr id="108" name="CustomShape 5"/>
          <p:cNvSpPr/>
          <p:nvPr/>
        </p:nvSpPr>
        <p:spPr>
          <a:xfrm>
            <a:off x="10296040" y="6669380"/>
            <a:ext cx="406037" cy="18862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defTabSz="829361" fontAlgn="base">
              <a:spcBef>
                <a:spcPct val="0"/>
              </a:spcBef>
              <a:spcAft>
                <a:spcPct val="0"/>
              </a:spcAft>
              <a:defRPr/>
            </a:pPr>
            <a:fld id="{5E8597A1-0C09-4E10-9B59-8F396C345889}" type="slidenum">
              <a:rPr lang="en-GB" sz="907" spc="-1">
                <a:solidFill>
                  <a:srgbClr val="002060"/>
                </a:solidFill>
                <a:latin typeface="Cambria"/>
                <a:ea typeface="DejaVu Sans"/>
              </a:rPr>
              <a:pPr algn="r" defTabSz="829361" fontAlgn="base">
                <a:spcBef>
                  <a:spcPct val="0"/>
                </a:spcBef>
                <a:spcAft>
                  <a:spcPct val="0"/>
                </a:spcAft>
                <a:defRPr/>
              </a:pPr>
              <a:t>39</a:t>
            </a:fld>
            <a:endParaRPr lang="en-GB" sz="907" spc="-1">
              <a:solidFill>
                <a:prstClr val="black"/>
              </a:solidFill>
              <a:latin typeface="Arial"/>
            </a:endParaRPr>
          </a:p>
        </p:txBody>
      </p:sp>
      <p:pic>
        <p:nvPicPr>
          <p:cNvPr id="7174" name="Image 2" descr="Katsuwonus pelamis1Mare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96785" y="351324"/>
            <a:ext cx="1632789" cy="62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
          <p:cNvSpPr>
            <a:spLocks noChangeArrowheads="1"/>
          </p:cNvSpPr>
          <p:nvPr/>
        </p:nvSpPr>
        <p:spPr bwMode="auto">
          <a:xfrm>
            <a:off x="1245149" y="971899"/>
            <a:ext cx="9698823" cy="889646"/>
          </a:xfrm>
          <a:prstGeom prst="roundRect">
            <a:avLst>
              <a:gd name="adj" fmla="val 366"/>
            </a:avLst>
          </a:prstGeom>
          <a:solidFill>
            <a:schemeClr val="tx2">
              <a:lumMod val="75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en-GB" sz="2721" b="1" dirty="0">
                <a:solidFill>
                  <a:srgbClr val="FFFF00"/>
                </a:solidFill>
                <a:latin typeface="Aparajita" panose="020B0604020202020204" pitchFamily="34" charset="0"/>
                <a:cs typeface="Aparajita" panose="020B0604020202020204" pitchFamily="34" charset="0"/>
              </a:rPr>
              <a:t>Apparent movements of SKJ calculated from the historical  and current ICCAT conventional tagging data.</a:t>
            </a:r>
            <a:endParaRPr lang="fr-FR" sz="2721" b="1" dirty="0">
              <a:solidFill>
                <a:srgbClr val="FFFF00"/>
              </a:solidFill>
              <a:latin typeface="Aparajita" panose="020B0604020202020204" pitchFamily="34" charset="0"/>
              <a:cs typeface="Aparajita" panose="020B0604020202020204" pitchFamily="34" charset="0"/>
            </a:endParaRPr>
          </a:p>
        </p:txBody>
      </p:sp>
      <p:sp>
        <p:nvSpPr>
          <p:cNvPr id="8" name="AutoShape 2"/>
          <p:cNvSpPr>
            <a:spLocks noChangeArrowheads="1"/>
          </p:cNvSpPr>
          <p:nvPr/>
        </p:nvSpPr>
        <p:spPr bwMode="auto">
          <a:xfrm>
            <a:off x="1246590" y="-5759"/>
            <a:ext cx="9697382" cy="430515"/>
          </a:xfrm>
          <a:prstGeom prst="roundRect">
            <a:avLst>
              <a:gd name="adj" fmla="val 366"/>
            </a:avLst>
          </a:prstGeom>
          <a:solidFill>
            <a:schemeClr val="tx2">
              <a:lumMod val="40000"/>
              <a:lumOff val="60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err="1">
                <a:solidFill>
                  <a:prstClr val="white"/>
                </a:solidFill>
                <a:latin typeface="Aparajita" panose="020B0604020202020204" pitchFamily="34" charset="0"/>
                <a:cs typeface="Aparajita" panose="020B0604020202020204" pitchFamily="34" charset="0"/>
              </a:rPr>
              <a:t>Fisheries</a:t>
            </a:r>
            <a:r>
              <a:rPr lang="fr-FR" sz="2721" b="1" dirty="0">
                <a:solidFill>
                  <a:prstClr val="white"/>
                </a:solidFill>
                <a:latin typeface="Aparajita" panose="020B0604020202020204" pitchFamily="34" charset="0"/>
                <a:cs typeface="Aparajita" panose="020B0604020202020204" pitchFamily="34" charset="0"/>
              </a:rPr>
              <a:t> </a:t>
            </a:r>
            <a:r>
              <a:rPr lang="fr-FR" sz="2721" b="1" dirty="0" err="1">
                <a:solidFill>
                  <a:prstClr val="white"/>
                </a:solidFill>
                <a:latin typeface="Aparajita" panose="020B0604020202020204" pitchFamily="34" charset="0"/>
                <a:cs typeface="Aparajita" panose="020B0604020202020204" pitchFamily="34" charset="0"/>
              </a:rPr>
              <a:t>indicators</a:t>
            </a:r>
            <a:endParaRPr lang="fr-FR" sz="2721" b="1" dirty="0">
              <a:solidFill>
                <a:prstClr val="white"/>
              </a:solidFill>
              <a:latin typeface="Aparajita" panose="020B0604020202020204" pitchFamily="34" charset="0"/>
              <a:cs typeface="Aparajita" panose="020B0604020202020204" pitchFamily="34" charset="0"/>
            </a:endParaRPr>
          </a:p>
        </p:txBody>
      </p:sp>
      <p:sp>
        <p:nvSpPr>
          <p:cNvPr id="14" name="TextBox 3"/>
          <p:cNvSpPr txBox="1"/>
          <p:nvPr/>
        </p:nvSpPr>
        <p:spPr>
          <a:xfrm>
            <a:off x="2177362" y="2187009"/>
            <a:ext cx="3605381" cy="371512"/>
          </a:xfrm>
          <a:prstGeom prst="rect">
            <a:avLst/>
          </a:prstGeom>
          <a:noFill/>
        </p:spPr>
        <p:txBody>
          <a:bodyPr wrap="square" rtlCol="0">
            <a:spAutoFit/>
          </a:bodyPr>
          <a:lstStyle/>
          <a:p>
            <a:pPr defTabSz="829361" fontAlgn="base">
              <a:spcBef>
                <a:spcPct val="0"/>
              </a:spcBef>
              <a:spcAft>
                <a:spcPct val="0"/>
              </a:spcAft>
            </a:pPr>
            <a:r>
              <a:rPr lang="en-US" sz="1814" dirty="0">
                <a:solidFill>
                  <a:prstClr val="black"/>
                </a:solidFill>
                <a:latin typeface="Arial" pitchFamily="34" charset="0"/>
                <a:cs typeface="Arial" pitchFamily="34" charset="0"/>
              </a:rPr>
              <a:t>Historical ICCAT data</a:t>
            </a:r>
          </a:p>
        </p:txBody>
      </p:sp>
      <p:sp>
        <p:nvSpPr>
          <p:cNvPr id="15" name="TextBox 4"/>
          <p:cNvSpPr txBox="1"/>
          <p:nvPr/>
        </p:nvSpPr>
        <p:spPr>
          <a:xfrm>
            <a:off x="7243560" y="2217065"/>
            <a:ext cx="3052480" cy="371512"/>
          </a:xfrm>
          <a:prstGeom prst="rect">
            <a:avLst/>
          </a:prstGeom>
          <a:noFill/>
        </p:spPr>
        <p:txBody>
          <a:bodyPr wrap="square" rtlCol="0">
            <a:spAutoFit/>
          </a:bodyPr>
          <a:lstStyle/>
          <a:p>
            <a:pPr defTabSz="829361" fontAlgn="base">
              <a:spcBef>
                <a:spcPct val="0"/>
              </a:spcBef>
              <a:spcAft>
                <a:spcPct val="0"/>
              </a:spcAft>
            </a:pPr>
            <a:r>
              <a:rPr lang="en-US" sz="1814" dirty="0">
                <a:solidFill>
                  <a:prstClr val="black"/>
                </a:solidFill>
                <a:latin typeface="Arial" pitchFamily="34" charset="0"/>
                <a:cs typeface="Arial" pitchFamily="34" charset="0"/>
              </a:rPr>
              <a:t>AOTTP data</a:t>
            </a:r>
          </a:p>
        </p:txBody>
      </p:sp>
      <p:pic>
        <p:nvPicPr>
          <p:cNvPr id="16" name="Picture 2"/>
          <p:cNvPicPr/>
          <p:nvPr/>
        </p:nvPicPr>
        <p:blipFill rotWithShape="1">
          <a:blip r:embed="rId5" cstate="print">
            <a:extLst>
              <a:ext uri="{28A0092B-C50C-407E-A947-70E740481C1C}">
                <a14:useLocalDpi xmlns:a14="http://schemas.microsoft.com/office/drawing/2010/main" val="0"/>
              </a:ext>
            </a:extLst>
          </a:blip>
          <a:srcRect r="8410"/>
          <a:stretch/>
        </p:blipFill>
        <p:spPr bwMode="auto">
          <a:xfrm>
            <a:off x="1328324" y="2710583"/>
            <a:ext cx="4766235" cy="3461464"/>
          </a:xfrm>
          <a:prstGeom prst="rect">
            <a:avLst/>
          </a:prstGeom>
          <a:noFill/>
          <a:ln>
            <a:noFill/>
          </a:ln>
          <a:extLst>
            <a:ext uri="{53640926-AAD7-44D8-BBD7-CCE9431645EC}">
              <a14:shadowObscured xmlns:a14="http://schemas.microsoft.com/office/drawing/2010/main"/>
            </a:ext>
          </a:extLst>
        </p:spPr>
      </p:pic>
      <p:pic>
        <p:nvPicPr>
          <p:cNvPr id="17" name="Picture 1"/>
          <p:cNvPicPr/>
          <p:nvPr/>
        </p:nvPicPr>
        <p:blipFill rotWithShape="1">
          <a:blip r:embed="rId6" cstate="print">
            <a:extLst>
              <a:ext uri="{28A0092B-C50C-407E-A947-70E740481C1C}">
                <a14:useLocalDpi xmlns:a14="http://schemas.microsoft.com/office/drawing/2010/main" val="0"/>
              </a:ext>
            </a:extLst>
          </a:blip>
          <a:srcRect r="8027"/>
          <a:stretch/>
        </p:blipFill>
        <p:spPr bwMode="auto">
          <a:xfrm>
            <a:off x="6184118" y="2710583"/>
            <a:ext cx="4745454" cy="34614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21914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0700" y="1317871"/>
            <a:ext cx="8229600" cy="666594"/>
          </a:xfrm>
        </p:spPr>
        <p:txBody>
          <a:bodyPr>
            <a:normAutofit/>
          </a:bodyPr>
          <a:lstStyle/>
          <a:p>
            <a:r>
              <a:rPr lang="en-GB" b="1" dirty="0">
                <a:solidFill>
                  <a:srgbClr val="0070C0"/>
                </a:solidFill>
                <a:latin typeface="Cambria" panose="02040503050406030204" pitchFamily="18" charset="0"/>
              </a:rPr>
              <a:t>AOTTP - Budget</a:t>
            </a:r>
            <a:endParaRPr lang="en-US"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20368" y="0"/>
            <a:ext cx="12212368" cy="1209675"/>
          </a:xfrm>
        </p:spPr>
      </p:pic>
      <p:sp>
        <p:nvSpPr>
          <p:cNvPr id="6" name="Content Placeholder 2"/>
          <p:cNvSpPr txBox="1">
            <a:spLocks/>
          </p:cNvSpPr>
          <p:nvPr/>
        </p:nvSpPr>
        <p:spPr>
          <a:xfrm>
            <a:off x="2157270" y="1584890"/>
            <a:ext cx="8663879" cy="4161233"/>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
                <a:schemeClr val="accent1">
                  <a:lumMod val="75000"/>
                </a:schemeClr>
              </a:buClr>
              <a:buSzPct val="75000"/>
              <a:buNone/>
            </a:pPr>
            <a:endParaRPr lang="en-US" sz="1800" b="1" dirty="0">
              <a:solidFill>
                <a:srgbClr val="002060"/>
              </a:solidFill>
              <a:latin typeface="Cambria" panose="02040503050406030204" pitchFamily="18" charset="0"/>
            </a:endParaRPr>
          </a:p>
          <a:p>
            <a:pPr marL="179388" indent="-179388">
              <a:buClr>
                <a:schemeClr val="accent1">
                  <a:lumMod val="75000"/>
                </a:schemeClr>
              </a:buClr>
              <a:buSzPct val="75000"/>
            </a:pPr>
            <a:r>
              <a:rPr lang="en-GB" sz="2400" dirty="0">
                <a:solidFill>
                  <a:srgbClr val="002060"/>
                </a:solidFill>
                <a:latin typeface="Cambria" panose="02040503050406030204" pitchFamily="18" charset="0"/>
              </a:rPr>
              <a:t>EU contributing with </a:t>
            </a:r>
            <a:r>
              <a:rPr lang="en-GB" sz="2400" b="1" dirty="0">
                <a:solidFill>
                  <a:srgbClr val="002060"/>
                </a:solidFill>
                <a:latin typeface="Cambria" panose="02040503050406030204" pitchFamily="18" charset="0"/>
              </a:rPr>
              <a:t>90%</a:t>
            </a:r>
            <a:r>
              <a:rPr lang="en-GB" sz="2400" dirty="0">
                <a:solidFill>
                  <a:srgbClr val="002060"/>
                </a:solidFill>
                <a:latin typeface="Cambria" panose="02040503050406030204" pitchFamily="18" charset="0"/>
              </a:rPr>
              <a:t> of the overall </a:t>
            </a:r>
            <a:r>
              <a:rPr lang="en-GB" sz="2400" b="1" dirty="0">
                <a:solidFill>
                  <a:srgbClr val="002060"/>
                </a:solidFill>
                <a:latin typeface="Cambria" panose="02040503050406030204" pitchFamily="18" charset="0"/>
              </a:rPr>
              <a:t>15 M€</a:t>
            </a:r>
            <a:r>
              <a:rPr lang="en-GB" sz="2400" dirty="0">
                <a:solidFill>
                  <a:srgbClr val="002060"/>
                </a:solidFill>
                <a:latin typeface="Cambria" panose="02040503050406030204" pitchFamily="18" charset="0"/>
              </a:rPr>
              <a:t> for a 5 year period (ends June 2020)</a:t>
            </a:r>
          </a:p>
          <a:p>
            <a:pPr marL="179388" indent="-179388">
              <a:buClr>
                <a:schemeClr val="accent1">
                  <a:lumMod val="75000"/>
                </a:schemeClr>
              </a:buClr>
              <a:buSzPct val="75000"/>
            </a:pPr>
            <a:r>
              <a:rPr lang="en-GB" sz="2400" b="1" dirty="0">
                <a:solidFill>
                  <a:srgbClr val="002060"/>
                </a:solidFill>
                <a:latin typeface="Cambria" panose="02040503050406030204" pitchFamily="18" charset="0"/>
              </a:rPr>
              <a:t>10%</a:t>
            </a:r>
            <a:r>
              <a:rPr lang="en-GB" sz="2400" dirty="0">
                <a:solidFill>
                  <a:srgbClr val="002060"/>
                </a:solidFill>
                <a:latin typeface="Cambria" panose="02040503050406030204" pitchFamily="18" charset="0"/>
              </a:rPr>
              <a:t> from ICCAT Contracting Parties and Contributors (USA, China, Canada, Uruguay, Chinese-Taipei) </a:t>
            </a:r>
          </a:p>
          <a:p>
            <a:pPr marL="177800" indent="0">
              <a:buClr>
                <a:schemeClr val="accent1">
                  <a:lumMod val="75000"/>
                </a:schemeClr>
              </a:buClr>
              <a:buSzPct val="75000"/>
              <a:buNone/>
            </a:pPr>
            <a:endParaRPr lang="en-US" sz="1200" dirty="0">
              <a:solidFill>
                <a:srgbClr val="FF0000"/>
              </a:solidFill>
            </a:endParaRPr>
          </a:p>
          <a:p>
            <a:pPr marL="450850" indent="-273050">
              <a:buClr>
                <a:schemeClr val="accent1">
                  <a:lumMod val="75000"/>
                </a:schemeClr>
              </a:buClr>
              <a:buSzPct val="75000"/>
              <a:buFont typeface="Wingdings" panose="05000000000000000000" pitchFamily="2" charset="2"/>
              <a:buChar char="Ø"/>
            </a:pPr>
            <a:endParaRPr lang="en-US" sz="1400" dirty="0">
              <a:solidFill>
                <a:srgbClr val="002060"/>
              </a:solidFill>
            </a:endParaRPr>
          </a:p>
        </p:txBody>
      </p:sp>
      <p:pic>
        <p:nvPicPr>
          <p:cNvPr id="10" name="Picture 9"/>
          <p:cNvPicPr>
            <a:picLocks noChangeAspect="1"/>
          </p:cNvPicPr>
          <p:nvPr/>
        </p:nvPicPr>
        <p:blipFill>
          <a:blip r:embed="rId4"/>
          <a:stretch>
            <a:fillRect/>
          </a:stretch>
        </p:blipFill>
        <p:spPr>
          <a:xfrm>
            <a:off x="171450" y="5941184"/>
            <a:ext cx="1818604" cy="916816"/>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749809712"/>
              </p:ext>
            </p:extLst>
          </p:nvPr>
        </p:nvGraphicFramePr>
        <p:xfrm>
          <a:off x="3039034" y="3614168"/>
          <a:ext cx="8295715" cy="3148583"/>
        </p:xfrm>
        <a:graphic>
          <a:graphicData uri="http://schemas.openxmlformats.org/drawingml/2006/table">
            <a:tbl>
              <a:tblPr>
                <a:tableStyleId>{5C22544A-7EE6-4342-B048-85BDC9FD1C3A}</a:tableStyleId>
              </a:tblPr>
              <a:tblGrid>
                <a:gridCol w="2165252">
                  <a:extLst>
                    <a:ext uri="{9D8B030D-6E8A-4147-A177-3AD203B41FA5}">
                      <a16:colId xmlns:a16="http://schemas.microsoft.com/office/drawing/2014/main" val="1317414528"/>
                    </a:ext>
                  </a:extLst>
                </a:gridCol>
                <a:gridCol w="1690362">
                  <a:extLst>
                    <a:ext uri="{9D8B030D-6E8A-4147-A177-3AD203B41FA5}">
                      <a16:colId xmlns:a16="http://schemas.microsoft.com/office/drawing/2014/main" val="2465282776"/>
                    </a:ext>
                  </a:extLst>
                </a:gridCol>
                <a:gridCol w="1767848">
                  <a:extLst>
                    <a:ext uri="{9D8B030D-6E8A-4147-A177-3AD203B41FA5}">
                      <a16:colId xmlns:a16="http://schemas.microsoft.com/office/drawing/2014/main" val="4202964326"/>
                    </a:ext>
                  </a:extLst>
                </a:gridCol>
                <a:gridCol w="1414722">
                  <a:extLst>
                    <a:ext uri="{9D8B030D-6E8A-4147-A177-3AD203B41FA5}">
                      <a16:colId xmlns:a16="http://schemas.microsoft.com/office/drawing/2014/main" val="4117493493"/>
                    </a:ext>
                  </a:extLst>
                </a:gridCol>
                <a:gridCol w="1257531">
                  <a:extLst>
                    <a:ext uri="{9D8B030D-6E8A-4147-A177-3AD203B41FA5}">
                      <a16:colId xmlns:a16="http://schemas.microsoft.com/office/drawing/2014/main" val="3581433169"/>
                    </a:ext>
                  </a:extLst>
                </a:gridCol>
              </a:tblGrid>
              <a:tr h="396545">
                <a:tc>
                  <a:txBody>
                    <a:bodyPr/>
                    <a:lstStyle/>
                    <a:p>
                      <a:pPr algn="l"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7620" marR="7620" marT="7620" marB="0"/>
                </a:tc>
                <a:tc>
                  <a:txBody>
                    <a:bodyPr/>
                    <a:lstStyle/>
                    <a:p>
                      <a:pPr algn="ctr" fontAlgn="b"/>
                      <a:r>
                        <a:rPr lang="en-US" sz="1800" b="1" u="none" strike="noStrike" dirty="0">
                          <a:effectLst/>
                        </a:rPr>
                        <a:t>Year 1</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dirty="0">
                          <a:effectLst/>
                        </a:rPr>
                        <a:t>Year 2</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800" b="1" u="none" strike="noStrike" dirty="0">
                          <a:effectLst/>
                        </a:rPr>
                        <a:t>Year 3</a:t>
                      </a:r>
                      <a:endParaRPr lang="en-U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marL="0" algn="ctr" rtl="0" eaLnBrk="1" fontAlgn="b" latinLnBrk="0" hangingPunct="1"/>
                      <a:r>
                        <a:rPr kumimoji="0" lang="en-US" sz="1800" b="1" u="none" strike="noStrike" kern="1200" dirty="0">
                          <a:solidFill>
                            <a:schemeClr val="dk1"/>
                          </a:solidFill>
                          <a:effectLst/>
                          <a:latin typeface="+mn-lt"/>
                          <a:ea typeface="+mn-ea"/>
                          <a:cs typeface="+mn-cs"/>
                        </a:rPr>
                        <a:t>Year 4</a:t>
                      </a:r>
                    </a:p>
                  </a:txBody>
                  <a:tcPr marL="7620" marR="7620" marT="7620" marB="0" anchor="b"/>
                </a:tc>
                <a:extLst>
                  <a:ext uri="{0D108BD9-81ED-4DB2-BD59-A6C34878D82A}">
                    <a16:rowId xmlns:a16="http://schemas.microsoft.com/office/drawing/2014/main" val="3265821523"/>
                  </a:ext>
                </a:extLst>
              </a:tr>
              <a:tr h="327679">
                <a:tc>
                  <a:txBody>
                    <a:bodyPr/>
                    <a:lstStyle/>
                    <a:p>
                      <a:pPr algn="l" fontAlgn="b"/>
                      <a:r>
                        <a:rPr lang="en-US" sz="1600" b="1" u="none" strike="noStrike" dirty="0">
                          <a:effectLst/>
                        </a:rPr>
                        <a:t>Human resources</a:t>
                      </a:r>
                      <a:endParaRPr lang="en-US" sz="1600" b="1" i="0" u="none" strike="noStrike" dirty="0">
                        <a:solidFill>
                          <a:srgbClr val="000000"/>
                        </a:solidFill>
                        <a:effectLst/>
                        <a:latin typeface="Calibri" panose="020F0502020204030204" pitchFamily="34"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179,405 €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317,300 €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413,784 €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marL="0" algn="ctr" rtl="0" eaLnBrk="1" fontAlgn="b" latinLnBrk="0" hangingPunct="1"/>
                      <a:r>
                        <a:rPr kumimoji="0"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415,335 €</a:t>
                      </a:r>
                    </a:p>
                  </a:txBody>
                  <a:tcPr marL="7620" marR="7620" marT="7620" marB="0"/>
                </a:tc>
                <a:extLst>
                  <a:ext uri="{0D108BD9-81ED-4DB2-BD59-A6C34878D82A}">
                    <a16:rowId xmlns:a16="http://schemas.microsoft.com/office/drawing/2014/main" val="4219374689"/>
                  </a:ext>
                </a:extLst>
              </a:tr>
              <a:tr h="327679">
                <a:tc>
                  <a:txBody>
                    <a:bodyPr/>
                    <a:lstStyle/>
                    <a:p>
                      <a:pPr algn="l" fontAlgn="b"/>
                      <a:r>
                        <a:rPr lang="en-US" sz="1600" b="1" u="none" strike="noStrike" dirty="0">
                          <a:effectLst/>
                        </a:rPr>
                        <a:t>Other costs</a:t>
                      </a:r>
                      <a:endParaRPr lang="en-US" sz="1600" b="1" i="0" u="none" strike="noStrike" dirty="0">
                        <a:solidFill>
                          <a:srgbClr val="000000"/>
                        </a:solidFill>
                        <a:effectLst/>
                        <a:latin typeface="Calibri" panose="020F0502020204030204" pitchFamily="34"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135,699 €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356,065 €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315,951 €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marL="0" algn="ctr" rtl="0" eaLnBrk="1" fontAlgn="b" latinLnBrk="0" hangingPunct="1"/>
                      <a:r>
                        <a:rPr kumimoji="0"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414,536 €</a:t>
                      </a:r>
                    </a:p>
                  </a:txBody>
                  <a:tcPr marL="7620" marR="7620" marT="7620" marB="0"/>
                </a:tc>
                <a:extLst>
                  <a:ext uri="{0D108BD9-81ED-4DB2-BD59-A6C34878D82A}">
                    <a16:rowId xmlns:a16="http://schemas.microsoft.com/office/drawing/2014/main" val="3757939104"/>
                  </a:ext>
                </a:extLst>
              </a:tr>
              <a:tr h="645428">
                <a:tc>
                  <a:txBody>
                    <a:bodyPr/>
                    <a:lstStyle/>
                    <a:p>
                      <a:pPr algn="l" fontAlgn="b"/>
                      <a:r>
                        <a:rPr lang="en-US" sz="1600" b="1" u="none" strike="noStrike" dirty="0">
                          <a:effectLst/>
                        </a:rPr>
                        <a:t>Travel</a:t>
                      </a:r>
                      <a:endParaRPr lang="en-US" sz="1600" b="1" i="0" u="none" strike="noStrike" dirty="0">
                        <a:solidFill>
                          <a:srgbClr val="000000"/>
                        </a:solidFill>
                        <a:effectLst/>
                        <a:latin typeface="Calibri" panose="020F0502020204030204" pitchFamily="34"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8,984 €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37,043 €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67,448 €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marL="0" algn="ctr" rtl="0" eaLnBrk="1" fontAlgn="b" latinLnBrk="0" hangingPunct="1"/>
                      <a:r>
                        <a:rPr kumimoji="0"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49,134 €</a:t>
                      </a:r>
                    </a:p>
                  </a:txBody>
                  <a:tcPr marL="7620" marR="7620" marT="7620" marB="0"/>
                </a:tc>
                <a:extLst>
                  <a:ext uri="{0D108BD9-81ED-4DB2-BD59-A6C34878D82A}">
                    <a16:rowId xmlns:a16="http://schemas.microsoft.com/office/drawing/2014/main" val="486560023"/>
                  </a:ext>
                </a:extLst>
              </a:tr>
              <a:tr h="547709">
                <a:tc>
                  <a:txBody>
                    <a:bodyPr/>
                    <a:lstStyle/>
                    <a:p>
                      <a:pPr algn="l" fontAlgn="b"/>
                      <a:r>
                        <a:rPr lang="en-US" sz="1600" b="1" u="none" strike="noStrike" dirty="0">
                          <a:effectLst/>
                        </a:rPr>
                        <a:t>Equipment/supplies</a:t>
                      </a:r>
                      <a:endParaRPr lang="en-US" sz="1600" b="1" i="0" u="none" strike="noStrike" dirty="0">
                        <a:solidFill>
                          <a:srgbClr val="000000"/>
                        </a:solidFill>
                        <a:effectLst/>
                        <a:latin typeface="Calibri" panose="020F0502020204030204" pitchFamily="34"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846,148 €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121,176 €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141,710 €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marL="0" algn="ctr" rtl="0" eaLnBrk="1" fontAlgn="b" latinLnBrk="0" hangingPunct="1"/>
                      <a:r>
                        <a:rPr kumimoji="0"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59 254 €</a:t>
                      </a:r>
                    </a:p>
                  </a:txBody>
                  <a:tcPr marL="7620" marR="7620" marT="7620" marB="0"/>
                </a:tc>
                <a:extLst>
                  <a:ext uri="{0D108BD9-81ED-4DB2-BD59-A6C34878D82A}">
                    <a16:rowId xmlns:a16="http://schemas.microsoft.com/office/drawing/2014/main" val="4163342315"/>
                  </a:ext>
                </a:extLst>
              </a:tr>
              <a:tr h="327679">
                <a:tc>
                  <a:txBody>
                    <a:bodyPr/>
                    <a:lstStyle/>
                    <a:p>
                      <a:pPr algn="l" fontAlgn="b"/>
                      <a:r>
                        <a:rPr lang="en-US" sz="1600" b="1" u="none" strike="noStrike" dirty="0">
                          <a:effectLst/>
                        </a:rPr>
                        <a:t>Tagging</a:t>
                      </a:r>
                      <a:endParaRPr lang="en-US" sz="1600" b="1" i="0" u="none" strike="noStrike" dirty="0">
                        <a:solidFill>
                          <a:srgbClr val="000000"/>
                        </a:solidFill>
                        <a:effectLst/>
                        <a:latin typeface="Calibri" panose="020F0502020204030204" pitchFamily="34"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920,254 €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u="none" strike="noStrike">
                          <a:effectLst/>
                          <a:latin typeface="Times New Roman" panose="02020603050405020304" pitchFamily="18" charset="0"/>
                          <a:cs typeface="Times New Roman" panose="02020603050405020304" pitchFamily="18" charset="0"/>
                        </a:rPr>
                        <a:t>           3,508,274 €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u="none" strike="noStrike" dirty="0">
                          <a:effectLst/>
                          <a:latin typeface="Times New Roman" panose="02020603050405020304" pitchFamily="18" charset="0"/>
                          <a:cs typeface="Times New Roman" panose="02020603050405020304" pitchFamily="18" charset="0"/>
                        </a:rPr>
                        <a:t>   2,270,085 € </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marL="0" algn="ctr" rtl="0" eaLnBrk="1" fontAlgn="b" latinLnBrk="0" hangingPunct="1"/>
                      <a:r>
                        <a:rPr kumimoji="0"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1,983,503€</a:t>
                      </a:r>
                    </a:p>
                  </a:txBody>
                  <a:tcPr marL="7620" marR="7620" marT="7620" marB="0"/>
                </a:tc>
                <a:extLst>
                  <a:ext uri="{0D108BD9-81ED-4DB2-BD59-A6C34878D82A}">
                    <a16:rowId xmlns:a16="http://schemas.microsoft.com/office/drawing/2014/main" val="921463377"/>
                  </a:ext>
                </a:extLst>
              </a:tr>
              <a:tr h="575864">
                <a:tc>
                  <a:txBody>
                    <a:bodyPr/>
                    <a:lstStyle/>
                    <a:p>
                      <a:pPr algn="l" fontAlgn="b"/>
                      <a:r>
                        <a:rPr lang="en-US" sz="1600" b="1" u="none" strike="noStrike" dirty="0">
                          <a:effectLst/>
                        </a:rPr>
                        <a:t>TOTAL</a:t>
                      </a:r>
                      <a:endParaRPr lang="en-US" sz="1600" b="1" i="0" u="none" strike="noStrike" dirty="0">
                        <a:solidFill>
                          <a:srgbClr val="000000"/>
                        </a:solidFill>
                        <a:effectLst/>
                        <a:latin typeface="Calibri" panose="020F0502020204030204" pitchFamily="34" charset="0"/>
                      </a:endParaRPr>
                    </a:p>
                  </a:txBody>
                  <a:tcPr marL="7620" marR="7620" marT="7620" marB="0"/>
                </a:tc>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           2,090,490 € </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b="1" u="none" strike="noStrike">
                          <a:effectLst/>
                          <a:latin typeface="Times New Roman" panose="02020603050405020304" pitchFamily="18" charset="0"/>
                          <a:cs typeface="Times New Roman" panose="02020603050405020304" pitchFamily="18" charset="0"/>
                        </a:rPr>
                        <a:t>           4,339,858 € </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   3,208,978 € </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pPr marL="0" algn="ctr" rtl="0" eaLnBrk="1" fontAlgn="b" latinLnBrk="0" hangingPunct="1"/>
                      <a:r>
                        <a:rPr kumimoji="0" lang="en-US" sz="1600" b="1" u="none" strike="noStrike" kern="1200" dirty="0">
                          <a:solidFill>
                            <a:schemeClr val="dk1"/>
                          </a:solidFill>
                          <a:effectLst/>
                          <a:latin typeface="Times New Roman" panose="02020603050405020304" pitchFamily="18" charset="0"/>
                          <a:ea typeface="+mn-ea"/>
                          <a:cs typeface="Times New Roman" panose="02020603050405020304" pitchFamily="18" charset="0"/>
                        </a:rPr>
                        <a:t>2,921,762 €</a:t>
                      </a:r>
                    </a:p>
                  </a:txBody>
                  <a:tcPr marL="7620" marR="7620" marT="7620" marB="0"/>
                </a:tc>
                <a:extLst>
                  <a:ext uri="{0D108BD9-81ED-4DB2-BD59-A6C34878D82A}">
                    <a16:rowId xmlns:a16="http://schemas.microsoft.com/office/drawing/2014/main" val="3983013945"/>
                  </a:ext>
                </a:extLst>
              </a:tr>
            </a:tbl>
          </a:graphicData>
        </a:graphic>
      </p:graphicFrame>
      <p:sp>
        <p:nvSpPr>
          <p:cNvPr id="12" name="Rectangle 11">
            <a:extLst>
              <a:ext uri="{FF2B5EF4-FFF2-40B4-BE49-F238E27FC236}">
                <a16:creationId xmlns:a16="http://schemas.microsoft.com/office/drawing/2014/main" id="{407201E8-2AF2-4DAE-AC0A-F67B972AF853}"/>
              </a:ext>
            </a:extLst>
          </p:cNvPr>
          <p:cNvSpPr/>
          <p:nvPr/>
        </p:nvSpPr>
        <p:spPr>
          <a:xfrm>
            <a:off x="5864688" y="592301"/>
            <a:ext cx="40614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AOTTP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4956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CustomShape 1"/>
          <p:cNvSpPr/>
          <p:nvPr/>
        </p:nvSpPr>
        <p:spPr>
          <a:xfrm>
            <a:off x="1246590" y="6705376"/>
            <a:ext cx="9697382" cy="142545"/>
          </a:xfrm>
          <a:prstGeom prst="rect">
            <a:avLst/>
          </a:prstGeom>
          <a:gradFill>
            <a:gsLst>
              <a:gs pos="0">
                <a:srgbClr val="008890"/>
              </a:gs>
              <a:gs pos="100000">
                <a:srgbClr val="B0F3F8"/>
              </a:gs>
            </a:gsLst>
            <a:lin ang="0"/>
          </a:gradFill>
          <a:ln>
            <a:noFill/>
          </a:ln>
          <a:effectLst>
            <a:outerShdw dist="38160" dir="5400000">
              <a:srgbClr val="FFFFFF">
                <a:alpha val="48000"/>
              </a:srgbClr>
            </a:outerShdw>
          </a:effectLst>
        </p:spPr>
        <p:style>
          <a:lnRef idx="0">
            <a:scrgbClr r="0" g="0" b="0"/>
          </a:lnRef>
          <a:fillRef idx="0">
            <a:scrgbClr r="0" g="0" b="0"/>
          </a:fillRef>
          <a:effectRef idx="0">
            <a:scrgbClr r="0" g="0" b="0"/>
          </a:effectRef>
          <a:fontRef idx="minor"/>
        </p:style>
        <p:txBody>
          <a:bodyPr lIns="0" tIns="0" rIns="0" bIns="0" anchor="ctr"/>
          <a:lstStyle/>
          <a:p>
            <a:pPr algn="ctr" defTabSz="829361" fontAlgn="base">
              <a:spcBef>
                <a:spcPct val="0"/>
              </a:spcBef>
              <a:spcAft>
                <a:spcPct val="0"/>
              </a:spcAft>
              <a:defRPr/>
            </a:pPr>
            <a:r>
              <a:rPr lang="en-GB" sz="998" spc="-1" dirty="0">
                <a:solidFill>
                  <a:srgbClr val="DBF5F9"/>
                </a:solidFill>
                <a:latin typeface="Constantia"/>
                <a:ea typeface="DejaVu Sans"/>
              </a:rPr>
              <a:t>SKJ  EXECUTIVE SUMMARY</a:t>
            </a:r>
            <a:endParaRPr lang="en-GB" sz="998" spc="-1" dirty="0">
              <a:solidFill>
                <a:prstClr val="black"/>
              </a:solidFill>
              <a:latin typeface="Arial"/>
            </a:endParaRPr>
          </a:p>
        </p:txBody>
      </p:sp>
      <p:pic>
        <p:nvPicPr>
          <p:cNvPr id="9219"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b="24002"/>
          <a:stretch>
            <a:fillRect/>
          </a:stretch>
        </p:blipFill>
        <p:spPr bwMode="auto">
          <a:xfrm>
            <a:off x="1246590" y="393080"/>
            <a:ext cx="9697382" cy="61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CustomShape 4"/>
          <p:cNvSpPr/>
          <p:nvPr/>
        </p:nvSpPr>
        <p:spPr>
          <a:xfrm>
            <a:off x="1436650" y="6669381"/>
            <a:ext cx="1144680" cy="1871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defTabSz="829361" fontAlgn="base">
              <a:spcBef>
                <a:spcPct val="0"/>
              </a:spcBef>
              <a:spcAft>
                <a:spcPct val="0"/>
              </a:spcAft>
              <a:defRPr/>
            </a:pPr>
            <a:fld id="{703CA3FD-E78D-49FB-951E-64A880A01E5C}" type="datetime">
              <a:rPr lang="en-GB" sz="907" spc="-1">
                <a:solidFill>
                  <a:srgbClr val="002060"/>
                </a:solidFill>
                <a:latin typeface="Cambria"/>
                <a:ea typeface="DejaVu Sans"/>
              </a:rPr>
              <a:pPr defTabSz="829361" fontAlgn="base">
                <a:spcBef>
                  <a:spcPct val="0"/>
                </a:spcBef>
                <a:spcAft>
                  <a:spcPct val="0"/>
                </a:spcAft>
                <a:defRPr/>
              </a:pPr>
              <a:t>16/11/2019</a:t>
            </a:fld>
            <a:endParaRPr lang="en-GB" sz="907" spc="-1" dirty="0">
              <a:solidFill>
                <a:prstClr val="black"/>
              </a:solidFill>
              <a:latin typeface="Arial"/>
            </a:endParaRPr>
          </a:p>
        </p:txBody>
      </p:sp>
      <p:sp>
        <p:nvSpPr>
          <p:cNvPr id="108" name="CustomShape 5"/>
          <p:cNvSpPr/>
          <p:nvPr/>
        </p:nvSpPr>
        <p:spPr>
          <a:xfrm>
            <a:off x="10296040" y="6669380"/>
            <a:ext cx="406037" cy="188621"/>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defTabSz="829361" fontAlgn="base">
              <a:spcBef>
                <a:spcPct val="0"/>
              </a:spcBef>
              <a:spcAft>
                <a:spcPct val="0"/>
              </a:spcAft>
              <a:defRPr/>
            </a:pPr>
            <a:fld id="{10AEF582-CD9E-44BA-AB3F-E410100B291F}" type="slidenum">
              <a:rPr lang="en-GB" sz="907" spc="-1">
                <a:solidFill>
                  <a:srgbClr val="002060"/>
                </a:solidFill>
                <a:latin typeface="Cambria"/>
                <a:ea typeface="DejaVu Sans"/>
              </a:rPr>
              <a:pPr algn="r" defTabSz="829361" fontAlgn="base">
                <a:spcBef>
                  <a:spcPct val="0"/>
                </a:spcBef>
                <a:spcAft>
                  <a:spcPct val="0"/>
                </a:spcAft>
                <a:defRPr/>
              </a:pPr>
              <a:t>40</a:t>
            </a:fld>
            <a:endParaRPr lang="en-GB" sz="907" spc="-1">
              <a:solidFill>
                <a:prstClr val="black"/>
              </a:solidFill>
              <a:latin typeface="Arial"/>
            </a:endParaRPr>
          </a:p>
        </p:txBody>
      </p:sp>
      <p:pic>
        <p:nvPicPr>
          <p:cNvPr id="9222" name="Image 2" descr="Katsuwonus pelamis1Mare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96785" y="351324"/>
            <a:ext cx="1632789" cy="62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2"/>
          <p:cNvSpPr>
            <a:spLocks noChangeArrowheads="1"/>
          </p:cNvSpPr>
          <p:nvPr/>
        </p:nvSpPr>
        <p:spPr bwMode="auto">
          <a:xfrm>
            <a:off x="1245149" y="971899"/>
            <a:ext cx="9698823" cy="367161"/>
          </a:xfrm>
          <a:prstGeom prst="roundRect">
            <a:avLst>
              <a:gd name="adj" fmla="val 366"/>
            </a:avLst>
          </a:prstGeom>
          <a:solidFill>
            <a:schemeClr val="tx2">
              <a:lumMod val="75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a:solidFill>
                  <a:srgbClr val="FFFF00"/>
                </a:solidFill>
                <a:latin typeface="Aparajita" panose="020B0604020202020204" pitchFamily="34" charset="0"/>
                <a:cs typeface="Aparajita" panose="020B0604020202020204" pitchFamily="34" charset="0"/>
              </a:rPr>
              <a:t>State of the stocks</a:t>
            </a:r>
          </a:p>
        </p:txBody>
      </p:sp>
      <p:sp>
        <p:nvSpPr>
          <p:cNvPr id="8" name="AutoShape 2"/>
          <p:cNvSpPr>
            <a:spLocks noChangeArrowheads="1"/>
          </p:cNvSpPr>
          <p:nvPr/>
        </p:nvSpPr>
        <p:spPr bwMode="auto">
          <a:xfrm>
            <a:off x="1246590" y="-5759"/>
            <a:ext cx="9697382" cy="430515"/>
          </a:xfrm>
          <a:prstGeom prst="roundRect">
            <a:avLst>
              <a:gd name="adj" fmla="val 366"/>
            </a:avLst>
          </a:prstGeom>
          <a:solidFill>
            <a:schemeClr val="tx2">
              <a:lumMod val="40000"/>
              <a:lumOff val="60000"/>
            </a:schemeClr>
          </a:solidFill>
          <a:ln>
            <a:noFill/>
            <a:headEnd/>
            <a:tailEnd/>
          </a:ln>
          <a:effectLst/>
        </p:spPr>
        <p:style>
          <a:lnRef idx="3">
            <a:schemeClr val="lt1"/>
          </a:lnRef>
          <a:fillRef idx="1">
            <a:schemeClr val="accent5"/>
          </a:fillRef>
          <a:effectRef idx="1">
            <a:schemeClr val="accent5"/>
          </a:effectRef>
          <a:fontRef idx="minor">
            <a:schemeClr val="lt1"/>
          </a:fontRef>
        </p:style>
        <p:txBody>
          <a:bodyPr lIns="81629" tIns="55181" rIns="81629" bIns="40815" anchor="ctr"/>
          <a:lstStyle/>
          <a:p>
            <a:pPr algn="ctr" defTabSz="829361">
              <a:defRPr/>
            </a:pPr>
            <a:r>
              <a:rPr lang="fr-FR" sz="2721" b="1" dirty="0">
                <a:solidFill>
                  <a:prstClr val="white"/>
                </a:solidFill>
                <a:latin typeface="Aparajita" panose="020B0604020202020204" pitchFamily="34" charset="0"/>
                <a:cs typeface="Aparajita" panose="020B0604020202020204" pitchFamily="34" charset="0"/>
              </a:rPr>
              <a:t>STATE OF THE STOCKS</a:t>
            </a:r>
          </a:p>
        </p:txBody>
      </p:sp>
      <p:pic>
        <p:nvPicPr>
          <p:cNvPr id="9225" name="Pictur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9548" y="1926518"/>
            <a:ext cx="4081971" cy="408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au 10"/>
          <p:cNvGraphicFramePr>
            <a:graphicFrameLocks noGrp="1"/>
          </p:cNvGraphicFramePr>
          <p:nvPr/>
        </p:nvGraphicFramePr>
        <p:xfrm>
          <a:off x="5508542" y="2070503"/>
          <a:ext cx="5328363" cy="2804160"/>
        </p:xfrm>
        <a:graphic>
          <a:graphicData uri="http://schemas.openxmlformats.org/drawingml/2006/table">
            <a:tbl>
              <a:tblPr>
                <a:tableStyleId>{5C22544A-7EE6-4342-B048-85BDC9FD1C3A}</a:tableStyleId>
              </a:tblPr>
              <a:tblGrid>
                <a:gridCol w="2015082">
                  <a:extLst>
                    <a:ext uri="{9D8B030D-6E8A-4147-A177-3AD203B41FA5}">
                      <a16:colId xmlns:a16="http://schemas.microsoft.com/office/drawing/2014/main" val="20000"/>
                    </a:ext>
                  </a:extLst>
                </a:gridCol>
                <a:gridCol w="1747538">
                  <a:extLst>
                    <a:ext uri="{9D8B030D-6E8A-4147-A177-3AD203B41FA5}">
                      <a16:colId xmlns:a16="http://schemas.microsoft.com/office/drawing/2014/main" val="20001"/>
                    </a:ext>
                  </a:extLst>
                </a:gridCol>
                <a:gridCol w="1478931">
                  <a:extLst>
                    <a:ext uri="{9D8B030D-6E8A-4147-A177-3AD203B41FA5}">
                      <a16:colId xmlns:a16="http://schemas.microsoft.com/office/drawing/2014/main" val="20002"/>
                    </a:ext>
                  </a:extLst>
                </a:gridCol>
                <a:gridCol w="86812">
                  <a:extLst>
                    <a:ext uri="{9D8B030D-6E8A-4147-A177-3AD203B41FA5}">
                      <a16:colId xmlns:a16="http://schemas.microsoft.com/office/drawing/2014/main" val="20003"/>
                    </a:ext>
                  </a:extLst>
                </a:gridCol>
              </a:tblGrid>
              <a:tr h="221184">
                <a:tc>
                  <a:txBody>
                    <a:bodyPr/>
                    <a:lstStyle/>
                    <a:p>
                      <a:pPr algn="ctr">
                        <a:spcAft>
                          <a:spcPts val="0"/>
                        </a:spcAft>
                        <a:tabLst>
                          <a:tab pos="-457200" algn="l"/>
                          <a:tab pos="215265"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GB" sz="1300" dirty="0">
                          <a:effectLst/>
                        </a:rPr>
                        <a:t> </a:t>
                      </a:r>
                      <a:endParaRPr lang="fr-FR" sz="1300" dirty="0">
                        <a:effectLst/>
                        <a:latin typeface="Times New Roman"/>
                        <a:ea typeface="Times New Roman"/>
                      </a:endParaRPr>
                    </a:p>
                  </a:txBody>
                  <a:tcPr marL="61412" marR="61412" marT="0" marB="0"/>
                </a:tc>
                <a:tc>
                  <a:txBody>
                    <a:bodyPr/>
                    <a:lstStyle/>
                    <a:p>
                      <a:pPr algn="ctr">
                        <a:spcAft>
                          <a:spcPts val="0"/>
                        </a:spcAft>
                        <a:tabLst>
                          <a:tab pos="215900" algn="l"/>
                        </a:tabLst>
                      </a:pPr>
                      <a:r>
                        <a:rPr lang="en-GB" sz="1500" b="1" dirty="0">
                          <a:effectLst/>
                        </a:rPr>
                        <a:t>East Atlantic</a:t>
                      </a:r>
                      <a:endParaRPr lang="fr-FR" sz="1500" b="1" dirty="0">
                        <a:effectLst/>
                        <a:latin typeface="Times New Roman"/>
                        <a:ea typeface="Times New Roman"/>
                      </a:endParaRPr>
                    </a:p>
                  </a:txBody>
                  <a:tcPr marL="61412" marR="61412" marT="0" marB="0"/>
                </a:tc>
                <a:tc gridSpan="2">
                  <a:txBody>
                    <a:bodyPr/>
                    <a:lstStyle/>
                    <a:p>
                      <a:pPr algn="ctr">
                        <a:spcAft>
                          <a:spcPts val="0"/>
                        </a:spcAft>
                        <a:tabLst>
                          <a:tab pos="215900" algn="l"/>
                        </a:tabLst>
                      </a:pPr>
                      <a:r>
                        <a:rPr lang="en-GB" sz="1500" b="1" dirty="0">
                          <a:effectLst/>
                        </a:rPr>
                        <a:t>West Atlantic</a:t>
                      </a:r>
                      <a:endParaRPr lang="fr-FR" sz="1500" b="1" dirty="0">
                        <a:effectLst/>
                        <a:latin typeface="Times New Roman"/>
                        <a:ea typeface="Times New Roman"/>
                      </a:endParaRPr>
                    </a:p>
                  </a:txBody>
                  <a:tcPr marL="61412" marR="61412" marT="0" marB="0"/>
                </a:tc>
                <a:tc hMerge="1">
                  <a:txBody>
                    <a:bodyPr/>
                    <a:lstStyle/>
                    <a:p>
                      <a:endParaRPr lang="fr-FR"/>
                    </a:p>
                  </a:txBody>
                  <a:tcPr/>
                </a:tc>
                <a:extLst>
                  <a:ext uri="{0D108BD9-81ED-4DB2-BD59-A6C34878D82A}">
                    <a16:rowId xmlns:a16="http://schemas.microsoft.com/office/drawing/2014/main" val="10000"/>
                  </a:ext>
                </a:extLst>
              </a:tr>
              <a:tr h="193536">
                <a:tc>
                  <a:txBody>
                    <a:bodyPr/>
                    <a:lstStyle/>
                    <a:p>
                      <a:pPr algn="ctr">
                        <a:spcAft>
                          <a:spcPts val="0"/>
                        </a:spcAft>
                        <a:tabLst>
                          <a:tab pos="215900" algn="l"/>
                        </a:tabLst>
                      </a:pPr>
                      <a:r>
                        <a:rPr lang="en-GB" sz="1300">
                          <a:effectLst/>
                        </a:rPr>
                        <a:t> </a:t>
                      </a:r>
                      <a:endParaRPr lang="fr-FR" sz="1300">
                        <a:effectLst/>
                        <a:latin typeface="Times New Roman"/>
                        <a:ea typeface="Times New Roman"/>
                      </a:endParaRPr>
                    </a:p>
                  </a:txBody>
                  <a:tcPr marL="61412" marR="61412" marT="0" marB="0"/>
                </a:tc>
                <a:tc>
                  <a:txBody>
                    <a:bodyPr/>
                    <a:lstStyle/>
                    <a:p>
                      <a:pPr algn="ctr">
                        <a:spcAft>
                          <a:spcPts val="0"/>
                        </a:spcAft>
                        <a:tabLst>
                          <a:tab pos="215900" algn="l"/>
                        </a:tabLst>
                      </a:pPr>
                      <a:r>
                        <a:rPr lang="en-GB" sz="1300" dirty="0">
                          <a:effectLst/>
                        </a:rPr>
                        <a:t> </a:t>
                      </a:r>
                      <a:endParaRPr lang="fr-FR" sz="1300" dirty="0">
                        <a:effectLst/>
                        <a:latin typeface="Times New Roman"/>
                        <a:ea typeface="Times New Roman"/>
                      </a:endParaRPr>
                    </a:p>
                  </a:txBody>
                  <a:tcPr marL="61412" marR="61412" marT="0" marB="0"/>
                </a:tc>
                <a:tc>
                  <a:txBody>
                    <a:bodyPr/>
                    <a:lstStyle/>
                    <a:p>
                      <a:pPr algn="ctr">
                        <a:spcAft>
                          <a:spcPts val="0"/>
                        </a:spcAft>
                        <a:tabLst>
                          <a:tab pos="215900" algn="l"/>
                        </a:tabLst>
                      </a:pPr>
                      <a:r>
                        <a:rPr lang="en-GB" sz="1300" dirty="0">
                          <a:effectLst/>
                        </a:rPr>
                        <a:t> </a:t>
                      </a:r>
                      <a:endParaRPr lang="fr-FR" sz="1300" dirty="0">
                        <a:effectLst/>
                        <a:latin typeface="Times New Roman"/>
                        <a:ea typeface="Times New Roman"/>
                      </a:endParaRPr>
                    </a:p>
                  </a:txBody>
                  <a:tcPr marL="61412" marR="61412" marT="0" marB="0"/>
                </a:tc>
                <a:tc>
                  <a:txBody>
                    <a:bodyPr/>
                    <a:lstStyle/>
                    <a:p>
                      <a:pPr algn="just">
                        <a:spcAft>
                          <a:spcPts val="0"/>
                        </a:spcAft>
                      </a:pPr>
                      <a:r>
                        <a:rPr lang="fr-FR" sz="1300">
                          <a:effectLst/>
                        </a:rPr>
                        <a:t> </a:t>
                      </a:r>
                      <a:endParaRPr lang="fr-FR" sz="1300">
                        <a:effectLst/>
                        <a:latin typeface="Times New Roman"/>
                        <a:ea typeface="Times New Roman"/>
                      </a:endParaRPr>
                    </a:p>
                  </a:txBody>
                  <a:tcPr marL="0" marR="0" marT="0" marB="0" anchor="ctr"/>
                </a:tc>
                <a:extLst>
                  <a:ext uri="{0D108BD9-81ED-4DB2-BD59-A6C34878D82A}">
                    <a16:rowId xmlns:a16="http://schemas.microsoft.com/office/drawing/2014/main" val="10001"/>
                  </a:ext>
                </a:extLst>
              </a:tr>
              <a:tr h="580608">
                <a:tc>
                  <a:txBody>
                    <a:bodyPr/>
                    <a:lstStyle/>
                    <a:p>
                      <a:pPr algn="ctr">
                        <a:spcAft>
                          <a:spcPts val="0"/>
                        </a:spcAft>
                        <a:tabLst>
                          <a:tab pos="215900" algn="l"/>
                        </a:tabLst>
                      </a:pPr>
                      <a:r>
                        <a:rPr lang="en-GB" sz="1300" dirty="0">
                          <a:effectLst/>
                        </a:rPr>
                        <a:t>Maximum Sustainable Yield (MSY)</a:t>
                      </a:r>
                      <a:endParaRPr lang="fr-FR" sz="1300" dirty="0">
                        <a:effectLst/>
                        <a:latin typeface="Times New Roman"/>
                        <a:ea typeface="Times New Roman"/>
                      </a:endParaRPr>
                    </a:p>
                  </a:txBody>
                  <a:tcPr marL="61412" marR="61412" marT="0" marB="0"/>
                </a:tc>
                <a:tc>
                  <a:txBody>
                    <a:bodyPr/>
                    <a:lstStyle/>
                    <a:p>
                      <a:pPr algn="ctr">
                        <a:spcAft>
                          <a:spcPts val="0"/>
                        </a:spcAft>
                        <a:tabLst>
                          <a:tab pos="215900" algn="l"/>
                        </a:tabLst>
                      </a:pPr>
                      <a:r>
                        <a:rPr lang="en-GB" sz="1300" dirty="0">
                          <a:effectLst/>
                        </a:rPr>
                        <a:t>Probably higher than previous estimates (143,000-170,000)</a:t>
                      </a:r>
                      <a:endParaRPr lang="fr-FR" sz="1300" dirty="0">
                        <a:effectLst/>
                        <a:latin typeface="Times New Roman"/>
                        <a:ea typeface="Times New Roman"/>
                      </a:endParaRPr>
                    </a:p>
                  </a:txBody>
                  <a:tcPr marL="61412" marR="61412" marT="0" marB="0"/>
                </a:tc>
                <a:tc>
                  <a:txBody>
                    <a:bodyPr/>
                    <a:lstStyle/>
                    <a:p>
                      <a:pPr algn="ctr">
                        <a:spcAft>
                          <a:spcPts val="0"/>
                        </a:spcAft>
                        <a:tabLst>
                          <a:tab pos="215900" algn="l"/>
                        </a:tabLst>
                      </a:pPr>
                      <a:r>
                        <a:rPr lang="en-GB" sz="1300" dirty="0">
                          <a:effectLst/>
                        </a:rPr>
                        <a:t>Around 30,000-32,000 t</a:t>
                      </a:r>
                      <a:endParaRPr lang="fr-FR" sz="1300" dirty="0">
                        <a:effectLst/>
                        <a:latin typeface="Times New Roman"/>
                        <a:ea typeface="Times New Roman"/>
                      </a:endParaRPr>
                    </a:p>
                  </a:txBody>
                  <a:tcPr marL="61412" marR="61412" marT="0" marB="0"/>
                </a:tc>
                <a:tc>
                  <a:txBody>
                    <a:bodyPr/>
                    <a:lstStyle/>
                    <a:p>
                      <a:pPr algn="just">
                        <a:spcAft>
                          <a:spcPts val="0"/>
                        </a:spcAft>
                      </a:pPr>
                      <a:r>
                        <a:rPr lang="fr-FR" sz="1300">
                          <a:effectLst/>
                        </a:rPr>
                        <a:t> </a:t>
                      </a:r>
                      <a:endParaRPr lang="fr-FR" sz="1300">
                        <a:effectLst/>
                        <a:latin typeface="Times New Roman"/>
                        <a:ea typeface="Times New Roman"/>
                      </a:endParaRPr>
                    </a:p>
                  </a:txBody>
                  <a:tcPr marL="0" marR="0" marT="0" marB="0" anchor="ctr"/>
                </a:tc>
                <a:extLst>
                  <a:ext uri="{0D108BD9-81ED-4DB2-BD59-A6C34878D82A}">
                    <a16:rowId xmlns:a16="http://schemas.microsoft.com/office/drawing/2014/main" val="10002"/>
                  </a:ext>
                </a:extLst>
              </a:tr>
              <a:tr h="193536">
                <a:tc>
                  <a:txBody>
                    <a:bodyPr/>
                    <a:lstStyle/>
                    <a:p>
                      <a:pPr algn="ctr">
                        <a:spcAft>
                          <a:spcPts val="0"/>
                        </a:spcAft>
                        <a:tabLst>
                          <a:tab pos="215900" algn="l"/>
                        </a:tabLst>
                      </a:pPr>
                      <a:r>
                        <a:rPr lang="en-GB" sz="1300" dirty="0">
                          <a:effectLst/>
                        </a:rPr>
                        <a:t>Current yield (2016)</a:t>
                      </a:r>
                      <a:endParaRPr lang="fr-FR" sz="1300" dirty="0">
                        <a:effectLst/>
                        <a:latin typeface="Times New Roman"/>
                        <a:ea typeface="Times New Roman"/>
                      </a:endParaRPr>
                    </a:p>
                  </a:txBody>
                  <a:tcPr marL="61412" marR="61412" marT="0" marB="0"/>
                </a:tc>
                <a:tc>
                  <a:txBody>
                    <a:bodyPr/>
                    <a:lstStyle/>
                    <a:p>
                      <a:pPr algn="ctr">
                        <a:spcAft>
                          <a:spcPts val="0"/>
                        </a:spcAft>
                        <a:tabLst>
                          <a:tab pos="215900" algn="l"/>
                        </a:tabLst>
                      </a:pPr>
                      <a:r>
                        <a:rPr lang="en-GB" sz="1300" b="1" dirty="0">
                          <a:solidFill>
                            <a:schemeClr val="tx1"/>
                          </a:solidFill>
                          <a:effectLst/>
                        </a:rPr>
                        <a:t>282,427 t</a:t>
                      </a:r>
                      <a:endParaRPr lang="fr-FR" sz="1300" b="1" dirty="0">
                        <a:solidFill>
                          <a:schemeClr val="tx1"/>
                        </a:solidFill>
                        <a:effectLst/>
                        <a:latin typeface="Times New Roman"/>
                        <a:ea typeface="Times New Roman"/>
                      </a:endParaRPr>
                    </a:p>
                  </a:txBody>
                  <a:tcPr marL="61412" marR="61412" marT="0" marB="0"/>
                </a:tc>
                <a:tc>
                  <a:txBody>
                    <a:bodyPr/>
                    <a:lstStyle/>
                    <a:p>
                      <a:pPr algn="ctr">
                        <a:spcAft>
                          <a:spcPts val="0"/>
                        </a:spcAft>
                        <a:tabLst>
                          <a:tab pos="215900" algn="l"/>
                        </a:tabLst>
                      </a:pPr>
                      <a:r>
                        <a:rPr lang="en-GB" sz="1300" b="1" dirty="0">
                          <a:solidFill>
                            <a:schemeClr val="tx1"/>
                          </a:solidFill>
                          <a:effectLst/>
                        </a:rPr>
                        <a:t>22,873 t</a:t>
                      </a:r>
                      <a:endParaRPr lang="fr-FR" sz="1300" b="1" dirty="0">
                        <a:solidFill>
                          <a:schemeClr val="tx1"/>
                        </a:solidFill>
                        <a:effectLst/>
                        <a:latin typeface="Times New Roman"/>
                        <a:ea typeface="Times New Roman"/>
                      </a:endParaRPr>
                    </a:p>
                  </a:txBody>
                  <a:tcPr marL="61412" marR="61412" marT="0" marB="0"/>
                </a:tc>
                <a:tc>
                  <a:txBody>
                    <a:bodyPr/>
                    <a:lstStyle/>
                    <a:p>
                      <a:pPr algn="just">
                        <a:spcAft>
                          <a:spcPts val="0"/>
                        </a:spcAft>
                      </a:pPr>
                      <a:r>
                        <a:rPr lang="fr-FR" sz="1300">
                          <a:effectLst/>
                        </a:rPr>
                        <a:t> </a:t>
                      </a:r>
                      <a:endParaRPr lang="fr-FR" sz="1300">
                        <a:effectLst/>
                        <a:latin typeface="Times New Roman"/>
                        <a:ea typeface="Times New Roman"/>
                      </a:endParaRPr>
                    </a:p>
                  </a:txBody>
                  <a:tcPr marL="0" marR="0" marT="0" marB="0" anchor="ctr"/>
                </a:tc>
                <a:extLst>
                  <a:ext uri="{0D108BD9-81ED-4DB2-BD59-A6C34878D82A}">
                    <a16:rowId xmlns:a16="http://schemas.microsoft.com/office/drawing/2014/main" val="10003"/>
                  </a:ext>
                </a:extLst>
              </a:tr>
              <a:tr h="387072">
                <a:tc>
                  <a:txBody>
                    <a:bodyPr/>
                    <a:lstStyle/>
                    <a:p>
                      <a:pPr algn="ctr">
                        <a:spcAft>
                          <a:spcPts val="0"/>
                        </a:spcAft>
                        <a:tabLst>
                          <a:tab pos="215900" algn="l"/>
                        </a:tabLst>
                      </a:pPr>
                      <a:r>
                        <a:rPr lang="en-GB" sz="1300" dirty="0">
                          <a:effectLst/>
                        </a:rPr>
                        <a:t>Current Replacement Yield</a:t>
                      </a:r>
                      <a:endParaRPr lang="fr-FR" sz="1300" dirty="0">
                        <a:effectLst/>
                        <a:latin typeface="Times New Roman"/>
                        <a:ea typeface="Times New Roman"/>
                      </a:endParaRPr>
                    </a:p>
                  </a:txBody>
                  <a:tcPr marL="61412" marR="61412" marT="0" marB="0"/>
                </a:tc>
                <a:tc>
                  <a:txBody>
                    <a:bodyPr/>
                    <a:lstStyle/>
                    <a:p>
                      <a:pPr algn="ctr">
                        <a:spcAft>
                          <a:spcPts val="0"/>
                        </a:spcAft>
                        <a:tabLst>
                          <a:tab pos="215900" algn="l"/>
                        </a:tabLst>
                      </a:pPr>
                      <a:r>
                        <a:rPr lang="en-GB" sz="1300">
                          <a:effectLst/>
                        </a:rPr>
                        <a:t>Unknown</a:t>
                      </a:r>
                      <a:endParaRPr lang="fr-FR" sz="1300">
                        <a:effectLst/>
                        <a:latin typeface="Times New Roman"/>
                        <a:ea typeface="Times New Roman"/>
                      </a:endParaRPr>
                    </a:p>
                  </a:txBody>
                  <a:tcPr marL="61412" marR="61412" marT="0" marB="0"/>
                </a:tc>
                <a:tc>
                  <a:txBody>
                    <a:bodyPr/>
                    <a:lstStyle/>
                    <a:p>
                      <a:pPr algn="ctr">
                        <a:spcAft>
                          <a:spcPts val="0"/>
                        </a:spcAft>
                        <a:tabLst>
                          <a:tab pos="215900" algn="l"/>
                        </a:tabLst>
                      </a:pPr>
                      <a:r>
                        <a:rPr lang="en-GB" sz="1300" dirty="0">
                          <a:effectLst/>
                        </a:rPr>
                        <a:t>Somewhat below</a:t>
                      </a:r>
                      <a:endParaRPr lang="fr-FR" sz="1300" dirty="0">
                        <a:effectLst/>
                      </a:endParaRPr>
                    </a:p>
                    <a:p>
                      <a:pPr algn="ctr">
                        <a:spcAft>
                          <a:spcPts val="0"/>
                        </a:spcAft>
                        <a:tabLst>
                          <a:tab pos="215900" algn="l"/>
                        </a:tabLst>
                      </a:pPr>
                      <a:r>
                        <a:rPr lang="en-GB" sz="1300" dirty="0">
                          <a:effectLst/>
                        </a:rPr>
                        <a:t>32,000 t</a:t>
                      </a:r>
                      <a:endParaRPr lang="fr-FR" sz="1300" dirty="0">
                        <a:effectLst/>
                        <a:latin typeface="Times New Roman"/>
                        <a:ea typeface="Times New Roman"/>
                      </a:endParaRPr>
                    </a:p>
                  </a:txBody>
                  <a:tcPr marL="61412" marR="61412" marT="0" marB="0"/>
                </a:tc>
                <a:tc>
                  <a:txBody>
                    <a:bodyPr/>
                    <a:lstStyle/>
                    <a:p>
                      <a:pPr algn="just">
                        <a:spcAft>
                          <a:spcPts val="0"/>
                        </a:spcAft>
                      </a:pPr>
                      <a:r>
                        <a:rPr lang="fr-FR" sz="1300">
                          <a:effectLst/>
                        </a:rPr>
                        <a:t> </a:t>
                      </a:r>
                      <a:endParaRPr lang="fr-FR" sz="1300">
                        <a:effectLst/>
                        <a:latin typeface="Times New Roman"/>
                        <a:ea typeface="Times New Roman"/>
                      </a:endParaRPr>
                    </a:p>
                  </a:txBody>
                  <a:tcPr marL="0" marR="0" marT="0" marB="0" anchor="ctr"/>
                </a:tc>
                <a:extLst>
                  <a:ext uri="{0D108BD9-81ED-4DB2-BD59-A6C34878D82A}">
                    <a16:rowId xmlns:a16="http://schemas.microsoft.com/office/drawing/2014/main" val="10004"/>
                  </a:ext>
                </a:extLst>
              </a:tr>
              <a:tr h="387072">
                <a:tc>
                  <a:txBody>
                    <a:bodyPr/>
                    <a:lstStyle/>
                    <a:p>
                      <a:pPr algn="ctr">
                        <a:spcAft>
                          <a:spcPts val="0"/>
                        </a:spcAft>
                        <a:tabLst>
                          <a:tab pos="215900" algn="l"/>
                        </a:tabLst>
                      </a:pPr>
                      <a:r>
                        <a:rPr lang="en-GB" sz="1300" dirty="0">
                          <a:effectLst/>
                        </a:rPr>
                        <a:t>Relative Biomass (B</a:t>
                      </a:r>
                      <a:r>
                        <a:rPr lang="en-GB" sz="1300" baseline="-25000" dirty="0">
                          <a:effectLst/>
                        </a:rPr>
                        <a:t>2013</a:t>
                      </a:r>
                      <a:r>
                        <a:rPr lang="en-GB" sz="1300" dirty="0">
                          <a:effectLst/>
                        </a:rPr>
                        <a:t>/B</a:t>
                      </a:r>
                      <a:r>
                        <a:rPr lang="en-GB" sz="1300" baseline="-25000" dirty="0">
                          <a:effectLst/>
                        </a:rPr>
                        <a:t>MSY</a:t>
                      </a:r>
                      <a:r>
                        <a:rPr lang="en-GB" sz="1300" dirty="0">
                          <a:effectLst/>
                        </a:rPr>
                        <a:t>)</a:t>
                      </a:r>
                      <a:endParaRPr lang="fr-FR" sz="1300" dirty="0">
                        <a:effectLst/>
                        <a:latin typeface="Times New Roman"/>
                        <a:ea typeface="Times New Roman"/>
                      </a:endParaRPr>
                    </a:p>
                  </a:txBody>
                  <a:tcPr marL="61412" marR="61412" marT="0" marB="0"/>
                </a:tc>
                <a:tc>
                  <a:txBody>
                    <a:bodyPr/>
                    <a:lstStyle/>
                    <a:p>
                      <a:pPr algn="ctr">
                        <a:spcAft>
                          <a:spcPts val="0"/>
                        </a:spcAft>
                        <a:tabLst>
                          <a:tab pos="215900" algn="l"/>
                        </a:tabLst>
                      </a:pPr>
                      <a:r>
                        <a:rPr lang="en-GB" sz="1300">
                          <a:effectLst/>
                        </a:rPr>
                        <a:t>Likely &gt;1</a:t>
                      </a:r>
                      <a:endParaRPr lang="fr-FR" sz="1300">
                        <a:effectLst/>
                        <a:latin typeface="Times New Roman"/>
                        <a:ea typeface="Times New Roman"/>
                      </a:endParaRPr>
                    </a:p>
                  </a:txBody>
                  <a:tcPr marL="61412" marR="61412" marT="0" marB="0"/>
                </a:tc>
                <a:tc>
                  <a:txBody>
                    <a:bodyPr/>
                    <a:lstStyle/>
                    <a:p>
                      <a:pPr algn="ctr">
                        <a:spcAft>
                          <a:spcPts val="0"/>
                        </a:spcAft>
                        <a:tabLst>
                          <a:tab pos="215900" algn="l"/>
                        </a:tabLst>
                      </a:pPr>
                      <a:r>
                        <a:rPr lang="en-GB" sz="1300" dirty="0">
                          <a:effectLst/>
                        </a:rPr>
                        <a:t>Probably close to 1.3</a:t>
                      </a:r>
                      <a:endParaRPr lang="fr-FR" sz="1300" dirty="0">
                        <a:effectLst/>
                        <a:latin typeface="Times New Roman"/>
                        <a:ea typeface="Times New Roman"/>
                      </a:endParaRPr>
                    </a:p>
                  </a:txBody>
                  <a:tcPr marL="61412" marR="61412" marT="0" marB="0"/>
                </a:tc>
                <a:tc>
                  <a:txBody>
                    <a:bodyPr/>
                    <a:lstStyle/>
                    <a:p>
                      <a:pPr algn="just">
                        <a:spcAft>
                          <a:spcPts val="0"/>
                        </a:spcAft>
                      </a:pPr>
                      <a:r>
                        <a:rPr lang="fr-FR" sz="1300">
                          <a:effectLst/>
                        </a:rPr>
                        <a:t> </a:t>
                      </a:r>
                      <a:endParaRPr lang="fr-FR" sz="1300">
                        <a:effectLst/>
                        <a:latin typeface="Times New Roman"/>
                        <a:ea typeface="Times New Roman"/>
                      </a:endParaRPr>
                    </a:p>
                  </a:txBody>
                  <a:tcPr marL="0" marR="0" marT="0" marB="0" anchor="ctr"/>
                </a:tc>
                <a:extLst>
                  <a:ext uri="{0D108BD9-81ED-4DB2-BD59-A6C34878D82A}">
                    <a16:rowId xmlns:a16="http://schemas.microsoft.com/office/drawing/2014/main" val="10005"/>
                  </a:ext>
                </a:extLst>
              </a:tr>
              <a:tr h="387072">
                <a:tc>
                  <a:txBody>
                    <a:bodyPr/>
                    <a:lstStyle/>
                    <a:p>
                      <a:pPr algn="ctr">
                        <a:spcAft>
                          <a:spcPts val="0"/>
                        </a:spcAft>
                        <a:tabLst>
                          <a:tab pos="215900" algn="l"/>
                        </a:tabLst>
                      </a:pPr>
                      <a:r>
                        <a:rPr lang="en-GB" sz="1300">
                          <a:effectLst/>
                        </a:rPr>
                        <a:t>Mortality due to fishing (F</a:t>
                      </a:r>
                      <a:r>
                        <a:rPr lang="en-GB" sz="1300" baseline="-25000">
                          <a:effectLst/>
                        </a:rPr>
                        <a:t>2013</a:t>
                      </a:r>
                      <a:r>
                        <a:rPr lang="en-GB" sz="1300">
                          <a:effectLst/>
                        </a:rPr>
                        <a:t>/F</a:t>
                      </a:r>
                      <a:r>
                        <a:rPr lang="en-GB" sz="1300" baseline="-25000">
                          <a:effectLst/>
                        </a:rPr>
                        <a:t>MSY</a:t>
                      </a:r>
                      <a:r>
                        <a:rPr lang="en-GB" sz="1300">
                          <a:effectLst/>
                        </a:rPr>
                        <a:t>)</a:t>
                      </a:r>
                      <a:endParaRPr lang="fr-FR" sz="1300">
                        <a:effectLst/>
                        <a:latin typeface="Times New Roman"/>
                        <a:ea typeface="Times New Roman"/>
                      </a:endParaRPr>
                    </a:p>
                  </a:txBody>
                  <a:tcPr marL="61412" marR="61412" marT="0" marB="0"/>
                </a:tc>
                <a:tc>
                  <a:txBody>
                    <a:bodyPr/>
                    <a:lstStyle/>
                    <a:p>
                      <a:pPr algn="ctr">
                        <a:spcAft>
                          <a:spcPts val="0"/>
                        </a:spcAft>
                        <a:tabLst>
                          <a:tab pos="215900" algn="l"/>
                        </a:tabLst>
                      </a:pPr>
                      <a:r>
                        <a:rPr lang="en-GB" sz="1300">
                          <a:effectLst/>
                        </a:rPr>
                        <a:t>Likely &lt;1</a:t>
                      </a:r>
                      <a:endParaRPr lang="fr-FR" sz="1300">
                        <a:effectLst/>
                        <a:latin typeface="Times New Roman"/>
                        <a:ea typeface="Times New Roman"/>
                      </a:endParaRPr>
                    </a:p>
                  </a:txBody>
                  <a:tcPr marL="61412" marR="61412" marT="0" marB="0"/>
                </a:tc>
                <a:tc>
                  <a:txBody>
                    <a:bodyPr/>
                    <a:lstStyle/>
                    <a:p>
                      <a:pPr algn="ctr">
                        <a:spcAft>
                          <a:spcPts val="0"/>
                        </a:spcAft>
                        <a:tabLst>
                          <a:tab pos="215900" algn="l"/>
                        </a:tabLst>
                      </a:pPr>
                      <a:r>
                        <a:rPr lang="en-GB" sz="1300" dirty="0">
                          <a:effectLst/>
                        </a:rPr>
                        <a:t>Probably close to 0.7</a:t>
                      </a:r>
                      <a:endParaRPr lang="fr-FR" sz="1300" dirty="0">
                        <a:effectLst/>
                        <a:latin typeface="Times New Roman"/>
                        <a:ea typeface="Times New Roman"/>
                      </a:endParaRPr>
                    </a:p>
                  </a:txBody>
                  <a:tcPr marL="61412" marR="61412" marT="0" marB="0"/>
                </a:tc>
                <a:tc>
                  <a:txBody>
                    <a:bodyPr/>
                    <a:lstStyle/>
                    <a:p>
                      <a:pPr algn="just">
                        <a:spcAft>
                          <a:spcPts val="0"/>
                        </a:spcAft>
                      </a:pPr>
                      <a:r>
                        <a:rPr lang="fr-FR" sz="1300">
                          <a:effectLst/>
                        </a:rPr>
                        <a:t> </a:t>
                      </a:r>
                      <a:endParaRPr lang="fr-FR" sz="1300">
                        <a:effectLst/>
                        <a:latin typeface="Times New Roman"/>
                        <a:ea typeface="Times New Roman"/>
                      </a:endParaRPr>
                    </a:p>
                  </a:txBody>
                  <a:tcPr marL="0" marR="0" marT="0" marB="0" anchor="ctr"/>
                </a:tc>
                <a:extLst>
                  <a:ext uri="{0D108BD9-81ED-4DB2-BD59-A6C34878D82A}">
                    <a16:rowId xmlns:a16="http://schemas.microsoft.com/office/drawing/2014/main" val="10006"/>
                  </a:ext>
                </a:extLst>
              </a:tr>
              <a:tr h="387072">
                <a:tc>
                  <a:txBody>
                    <a:bodyPr/>
                    <a:lstStyle/>
                    <a:p>
                      <a:pPr algn="ctr">
                        <a:spcAft>
                          <a:spcPts val="0"/>
                        </a:spcAft>
                        <a:tabLst>
                          <a:tab pos="215900" algn="l"/>
                        </a:tabLst>
                      </a:pPr>
                      <a:r>
                        <a:rPr lang="en-GB" sz="1300" dirty="0">
                          <a:effectLst/>
                        </a:rPr>
                        <a:t>Management measures in force</a:t>
                      </a:r>
                      <a:endParaRPr lang="fr-FR" sz="1300" dirty="0">
                        <a:effectLst/>
                        <a:latin typeface="Times New Roman"/>
                        <a:ea typeface="Times New Roman"/>
                      </a:endParaRPr>
                    </a:p>
                  </a:txBody>
                  <a:tcPr marL="61412" marR="61412" marT="0" marB="0"/>
                </a:tc>
                <a:tc>
                  <a:txBody>
                    <a:bodyPr/>
                    <a:lstStyle/>
                    <a:p>
                      <a:pPr algn="ctr">
                        <a:spcAft>
                          <a:spcPts val="0"/>
                        </a:spcAft>
                        <a:tabLst>
                          <a:tab pos="215900" algn="l"/>
                        </a:tabLst>
                      </a:pPr>
                      <a:r>
                        <a:rPr lang="en-GB" sz="1300" dirty="0">
                          <a:effectLst/>
                        </a:rPr>
                        <a:t>Rec. 16-01</a:t>
                      </a:r>
                      <a:endParaRPr lang="fr-FR" sz="1300" dirty="0">
                        <a:effectLst/>
                      </a:endParaRPr>
                    </a:p>
                    <a:p>
                      <a:pPr algn="ctr">
                        <a:spcAft>
                          <a:spcPts val="0"/>
                        </a:spcAft>
                        <a:tabLst>
                          <a:tab pos="215900" algn="l"/>
                        </a:tabLst>
                      </a:pPr>
                      <a:r>
                        <a:rPr lang="en-GB" sz="1300" dirty="0">
                          <a:effectLst/>
                        </a:rPr>
                        <a:t> </a:t>
                      </a:r>
                      <a:endParaRPr lang="fr-FR" sz="1300" dirty="0">
                        <a:effectLst/>
                        <a:latin typeface="Times New Roman"/>
                        <a:ea typeface="Times New Roman"/>
                      </a:endParaRPr>
                    </a:p>
                  </a:txBody>
                  <a:tcPr marL="61412" marR="61412" marT="0" marB="0"/>
                </a:tc>
                <a:tc>
                  <a:txBody>
                    <a:bodyPr/>
                    <a:lstStyle/>
                    <a:p>
                      <a:pPr algn="ctr">
                        <a:spcAft>
                          <a:spcPts val="0"/>
                        </a:spcAft>
                        <a:tabLst>
                          <a:tab pos="215900" algn="l"/>
                        </a:tabLst>
                      </a:pPr>
                      <a:r>
                        <a:rPr lang="en-GB" sz="1300" dirty="0">
                          <a:effectLst/>
                        </a:rPr>
                        <a:t>None</a:t>
                      </a:r>
                      <a:endParaRPr lang="fr-FR" sz="1300" dirty="0">
                        <a:effectLst/>
                      </a:endParaRPr>
                    </a:p>
                    <a:p>
                      <a:pPr algn="ctr">
                        <a:spcAft>
                          <a:spcPts val="0"/>
                        </a:spcAft>
                        <a:tabLst>
                          <a:tab pos="215900" algn="l"/>
                        </a:tabLst>
                      </a:pPr>
                      <a:r>
                        <a:rPr lang="en-GB" sz="1300" dirty="0">
                          <a:effectLst/>
                        </a:rPr>
                        <a:t> </a:t>
                      </a:r>
                      <a:endParaRPr lang="fr-FR" sz="1300" dirty="0">
                        <a:effectLst/>
                        <a:latin typeface="Times New Roman"/>
                        <a:ea typeface="Times New Roman"/>
                      </a:endParaRPr>
                    </a:p>
                  </a:txBody>
                  <a:tcPr marL="61412" marR="61412" marT="0" marB="0"/>
                </a:tc>
                <a:tc>
                  <a:txBody>
                    <a:bodyPr/>
                    <a:lstStyle/>
                    <a:p>
                      <a:pPr algn="just">
                        <a:spcAft>
                          <a:spcPts val="0"/>
                        </a:spcAft>
                      </a:pPr>
                      <a:r>
                        <a:rPr lang="fr-FR" sz="1300" dirty="0">
                          <a:effectLst/>
                        </a:rPr>
                        <a:t> </a:t>
                      </a:r>
                      <a:endParaRPr lang="fr-FR" sz="1300" dirty="0">
                        <a:effectLst/>
                        <a:latin typeface="Times New Roman"/>
                        <a:ea typeface="Times New Roman"/>
                      </a:endParaRPr>
                    </a:p>
                  </a:txBody>
                  <a:tcPr marL="0" marR="0" marT="0" marB="0" anchor="ctr"/>
                </a:tc>
                <a:extLst>
                  <a:ext uri="{0D108BD9-81ED-4DB2-BD59-A6C34878D82A}">
                    <a16:rowId xmlns:a16="http://schemas.microsoft.com/office/drawing/2014/main" val="10007"/>
                  </a:ext>
                </a:extLst>
              </a:tr>
            </a:tbl>
          </a:graphicData>
        </a:graphic>
      </p:graphicFrame>
      <p:sp>
        <p:nvSpPr>
          <p:cNvPr id="2" name="TextBox 1">
            <a:extLst>
              <a:ext uri="{FF2B5EF4-FFF2-40B4-BE49-F238E27FC236}">
                <a16:creationId xmlns:a16="http://schemas.microsoft.com/office/drawing/2014/main" id="{B68A69FC-0F74-4472-98E5-395ABE6EE34C}"/>
              </a:ext>
            </a:extLst>
          </p:cNvPr>
          <p:cNvSpPr txBox="1"/>
          <p:nvPr/>
        </p:nvSpPr>
        <p:spPr>
          <a:xfrm>
            <a:off x="1352550" y="1562100"/>
            <a:ext cx="3267075" cy="369332"/>
          </a:xfrm>
          <a:prstGeom prst="rect">
            <a:avLst/>
          </a:prstGeom>
          <a:noFill/>
        </p:spPr>
        <p:txBody>
          <a:bodyPr wrap="square" rtlCol="0">
            <a:spAutoFit/>
          </a:bodyPr>
          <a:lstStyle/>
          <a:p>
            <a:r>
              <a:rPr lang="en-CA" dirty="0"/>
              <a:t>Western Skipjack</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364506" y="580295"/>
            <a:ext cx="4591321" cy="461665"/>
          </a:xfrm>
          <a:prstGeom prst="rect">
            <a:avLst/>
          </a:prstGeom>
        </p:spPr>
        <p:txBody>
          <a:bodyPr wrap="none">
            <a:spAutoFit/>
          </a:bodyPr>
          <a:lstStyle/>
          <a:p>
            <a:pPr lvl="0"/>
            <a:r>
              <a:rPr lang="en-CA" sz="2400" b="1" i="1" dirty="0">
                <a:solidFill>
                  <a:prstClr val="white"/>
                </a:solidFill>
              </a:rPr>
              <a:t>Inter-sessional SCRS meetings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477406DC-43C8-4FA2-9358-866E9157F79B}"/>
              </a:ext>
            </a:extLst>
          </p:cNvPr>
          <p:cNvPicPr>
            <a:picLocks noChangeAspect="1"/>
          </p:cNvPicPr>
          <p:nvPr/>
        </p:nvPicPr>
        <p:blipFill rotWithShape="1">
          <a:blip r:embed="rId3"/>
          <a:srcRect l="19375" t="40777" r="19107" b="23323"/>
          <a:stretch/>
        </p:blipFill>
        <p:spPr>
          <a:xfrm>
            <a:off x="359229" y="2166258"/>
            <a:ext cx="11683291" cy="3657600"/>
          </a:xfrm>
          <a:prstGeom prst="rect">
            <a:avLst/>
          </a:prstGeom>
        </p:spPr>
      </p:pic>
      <p:sp>
        <p:nvSpPr>
          <p:cNvPr id="3" name="Rectangle 2">
            <a:extLst>
              <a:ext uri="{FF2B5EF4-FFF2-40B4-BE49-F238E27FC236}">
                <a16:creationId xmlns:a16="http://schemas.microsoft.com/office/drawing/2014/main" id="{A8347E08-5894-495A-AA02-7D5DA17636B8}"/>
              </a:ext>
            </a:extLst>
          </p:cNvPr>
          <p:cNvSpPr/>
          <p:nvPr/>
        </p:nvSpPr>
        <p:spPr>
          <a:xfrm>
            <a:off x="1947353" y="1512938"/>
            <a:ext cx="3093219" cy="461665"/>
          </a:xfrm>
          <a:prstGeom prst="rect">
            <a:avLst/>
          </a:prstGeom>
        </p:spPr>
        <p:txBody>
          <a:bodyPr wrap="none">
            <a:spAutoFit/>
          </a:bodyPr>
          <a:lstStyle/>
          <a:p>
            <a:r>
              <a:rPr lang="en-CA" sz="2400" dirty="0">
                <a:solidFill>
                  <a:srgbClr val="000000"/>
                </a:solidFill>
                <a:latin typeface="Calibri" panose="020F0502020204030204" pitchFamily="34" charset="0"/>
              </a:rPr>
              <a:t>SCRS Calendar for 2020</a:t>
            </a:r>
            <a:endParaRPr lang="en-CA" sz="2400" dirty="0"/>
          </a:p>
        </p:txBody>
      </p:sp>
      <p:sp>
        <p:nvSpPr>
          <p:cNvPr id="8" name="Rectangle 7">
            <a:extLst>
              <a:ext uri="{FF2B5EF4-FFF2-40B4-BE49-F238E27FC236}">
                <a16:creationId xmlns:a16="http://schemas.microsoft.com/office/drawing/2014/main" id="{2685E80B-DD68-4864-99C4-1BF59C70B362}"/>
              </a:ext>
            </a:extLst>
          </p:cNvPr>
          <p:cNvSpPr/>
          <p:nvPr/>
        </p:nvSpPr>
        <p:spPr>
          <a:xfrm>
            <a:off x="7940352" y="1437305"/>
            <a:ext cx="2908168" cy="646331"/>
          </a:xfrm>
          <a:prstGeom prst="rect">
            <a:avLst/>
          </a:prstGeom>
        </p:spPr>
        <p:txBody>
          <a:bodyPr wrap="none">
            <a:spAutoFit/>
          </a:bodyPr>
          <a:lstStyle/>
          <a:p>
            <a:r>
              <a:rPr lang="en-CA" dirty="0"/>
              <a:t>2020 – Data preparatory</a:t>
            </a:r>
          </a:p>
          <a:p>
            <a:r>
              <a:rPr lang="en-CA" dirty="0"/>
              <a:t>2021 - SKJ Assessment</a:t>
            </a:r>
          </a:p>
        </p:txBody>
      </p:sp>
      <p:cxnSp>
        <p:nvCxnSpPr>
          <p:cNvPr id="12" name="Straight Arrow Connector 11">
            <a:extLst>
              <a:ext uri="{FF2B5EF4-FFF2-40B4-BE49-F238E27FC236}">
                <a16:creationId xmlns:a16="http://schemas.microsoft.com/office/drawing/2014/main" id="{98E9AFCC-5E7B-44E9-9904-AF031E0850B0}"/>
              </a:ext>
            </a:extLst>
          </p:cNvPr>
          <p:cNvCxnSpPr>
            <a:cxnSpLocks/>
          </p:cNvCxnSpPr>
          <p:nvPr/>
        </p:nvCxnSpPr>
        <p:spPr>
          <a:xfrm flipH="1">
            <a:off x="7380514" y="1948543"/>
            <a:ext cx="1055915" cy="2035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481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512191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Management Recommendations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1FC5DD74-AB8F-43BC-9BD1-AB3919EA00AE}"/>
              </a:ext>
            </a:extLst>
          </p:cNvPr>
          <p:cNvSpPr/>
          <p:nvPr/>
        </p:nvSpPr>
        <p:spPr>
          <a:xfrm>
            <a:off x="457200" y="1857651"/>
            <a:ext cx="11560627" cy="4401205"/>
          </a:xfrm>
          <a:prstGeom prst="rect">
            <a:avLst/>
          </a:prstGeom>
          <a:solidFill>
            <a:schemeClr val="bg1"/>
          </a:solidFill>
        </p:spPr>
        <p:txBody>
          <a:bodyPr wrap="square">
            <a:spAutoFit/>
          </a:bodyPr>
          <a:lstStyle/>
          <a:p>
            <a:pPr lvl="0" defTabSz="914400"/>
            <a:r>
              <a:rPr lang="en-US" sz="2000" dirty="0">
                <a:solidFill>
                  <a:srgbClr val="2006DE"/>
                </a:solidFill>
                <a:latin typeface="Calibri" panose="020F0502020204030204"/>
              </a:rPr>
              <a:t>The Commission should urgently ensure that </a:t>
            </a:r>
            <a:r>
              <a:rPr lang="en-US" sz="2400" b="1" dirty="0">
                <a:solidFill>
                  <a:prstClr val="black"/>
                </a:solidFill>
                <a:latin typeface="Calibri" panose="020F0502020204030204"/>
              </a:rPr>
              <a:t>catches are appropriately reduced to end overfishing and to allow the stock to recover</a:t>
            </a:r>
            <a:r>
              <a:rPr lang="en-US" sz="2000" dirty="0">
                <a:solidFill>
                  <a:prstClr val="black"/>
                </a:solidFill>
                <a:latin typeface="Calibri" panose="020F0502020204030204"/>
              </a:rPr>
              <a:t> </a:t>
            </a:r>
            <a:r>
              <a:rPr lang="en-US" sz="2000" dirty="0">
                <a:solidFill>
                  <a:srgbClr val="2006DE"/>
                </a:solidFill>
                <a:latin typeface="Calibri" panose="020F0502020204030204"/>
              </a:rPr>
              <a:t>following the decision framework adopted in paragraph 3 of Rec. 11-13. Furthermore, the Committee notes that </a:t>
            </a:r>
            <a:r>
              <a:rPr lang="en-US" sz="2400" b="1" dirty="0">
                <a:solidFill>
                  <a:prstClr val="black"/>
                </a:solidFill>
                <a:latin typeface="Calibri" panose="020F0502020204030204"/>
              </a:rPr>
              <a:t>the necessary reduction of fishing mortality could be not achieved with current and previous FAD time area closures and/or changes to fleet allocation alone</a:t>
            </a:r>
            <a:r>
              <a:rPr lang="en-US" sz="2000" dirty="0">
                <a:solidFill>
                  <a:prstClr val="black"/>
                </a:solidFill>
                <a:latin typeface="Calibri" panose="020F0502020204030204"/>
              </a:rPr>
              <a:t>.</a:t>
            </a:r>
          </a:p>
          <a:p>
            <a:pPr lvl="0" defTabSz="914400"/>
            <a:endParaRPr lang="en-US" sz="2000" dirty="0">
              <a:solidFill>
                <a:srgbClr val="2006DE"/>
              </a:solidFill>
              <a:latin typeface="Calibri" panose="020F0502020204030204"/>
            </a:endParaRPr>
          </a:p>
          <a:p>
            <a:pPr lvl="0" defTabSz="914400"/>
            <a:r>
              <a:rPr lang="en-US" sz="2000" dirty="0">
                <a:solidFill>
                  <a:srgbClr val="2006DE"/>
                </a:solidFill>
                <a:latin typeface="Calibri" panose="020F0502020204030204"/>
              </a:rPr>
              <a:t>The Commission should be aware that </a:t>
            </a:r>
            <a:r>
              <a:rPr lang="en-US" sz="2400" b="1" dirty="0">
                <a:solidFill>
                  <a:prstClr val="black"/>
                </a:solidFill>
                <a:latin typeface="Calibri" panose="020F0502020204030204"/>
              </a:rPr>
              <a:t>increased harvests on small fishes by FADs and other fisheries </a:t>
            </a:r>
            <a:r>
              <a:rPr lang="en-US" sz="2400" b="1" strike="sngStrike" dirty="0">
                <a:solidFill>
                  <a:prstClr val="black"/>
                </a:solidFill>
                <a:latin typeface="Calibri" panose="020F0502020204030204"/>
              </a:rPr>
              <a:t>as well as the development of new fisheries</a:t>
            </a:r>
            <a:r>
              <a:rPr lang="en-US" sz="2400" b="1" dirty="0">
                <a:solidFill>
                  <a:prstClr val="black"/>
                </a:solidFill>
                <a:latin typeface="Calibri" panose="020F0502020204030204"/>
              </a:rPr>
              <a:t> could have had negative consequences for the productivity of bigeye tuna fisheries </a:t>
            </a:r>
            <a:r>
              <a:rPr lang="en-US" sz="2000" dirty="0">
                <a:solidFill>
                  <a:srgbClr val="2006DE"/>
                </a:solidFill>
                <a:latin typeface="Calibri" panose="020F0502020204030204"/>
              </a:rPr>
              <a:t>(e.g. reduced yield at MSY and increased SSB required to produce MSY) (</a:t>
            </a:r>
            <a:r>
              <a:rPr lang="en-US" sz="2000" b="1" dirty="0">
                <a:solidFill>
                  <a:srgbClr val="2006DE"/>
                </a:solidFill>
                <a:latin typeface="Calibri" panose="020F0502020204030204"/>
              </a:rPr>
              <a:t>BET-Figure 9</a:t>
            </a:r>
            <a:r>
              <a:rPr lang="en-US" sz="2000" dirty="0">
                <a:solidFill>
                  <a:srgbClr val="2006DE"/>
                </a:solidFill>
                <a:latin typeface="Calibri" panose="020F0502020204030204"/>
              </a:rPr>
              <a:t>) and, therefore, should the Commission wish to increase long-term sustainable yield, the Committee continues to recommend that </a:t>
            </a:r>
            <a:r>
              <a:rPr lang="en-US" sz="2400" b="1" dirty="0">
                <a:solidFill>
                  <a:prstClr val="black"/>
                </a:solidFill>
                <a:latin typeface="Calibri" panose="020F0502020204030204"/>
              </a:rPr>
              <a:t>effective measures be found to reduce fishing mortality of small bigeye tunas</a:t>
            </a:r>
            <a:r>
              <a:rPr lang="en-US" sz="2000" dirty="0">
                <a:solidFill>
                  <a:prstClr val="black"/>
                </a:solidFill>
                <a:latin typeface="Calibri" panose="020F0502020204030204"/>
              </a:rPr>
              <a:t>. </a:t>
            </a:r>
          </a:p>
        </p:txBody>
      </p:sp>
      <p:sp>
        <p:nvSpPr>
          <p:cNvPr id="7" name="TextBox 6">
            <a:extLst>
              <a:ext uri="{FF2B5EF4-FFF2-40B4-BE49-F238E27FC236}">
                <a16:creationId xmlns:a16="http://schemas.microsoft.com/office/drawing/2014/main" id="{0D80C94D-D001-4C21-9A85-07F9B5379D12}"/>
              </a:ext>
            </a:extLst>
          </p:cNvPr>
          <p:cNvSpPr txBox="1"/>
          <p:nvPr/>
        </p:nvSpPr>
        <p:spPr>
          <a:xfrm>
            <a:off x="576943" y="1338943"/>
            <a:ext cx="6096000" cy="523220"/>
          </a:xfrm>
          <a:prstGeom prst="rect">
            <a:avLst/>
          </a:prstGeom>
          <a:noFill/>
        </p:spPr>
        <p:txBody>
          <a:bodyPr wrap="square" rtlCol="0">
            <a:spAutoFit/>
          </a:bodyPr>
          <a:lstStyle/>
          <a:p>
            <a:r>
              <a:rPr lang="en-CA" sz="2800" b="1" dirty="0"/>
              <a:t>Bigeye Tuna</a:t>
            </a:r>
          </a:p>
        </p:txBody>
      </p:sp>
    </p:spTree>
    <p:extLst>
      <p:ext uri="{BB962C8B-B14F-4D97-AF65-F5344CB8AC3E}">
        <p14:creationId xmlns:p14="http://schemas.microsoft.com/office/powerpoint/2010/main" val="1973695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512191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Management Recommendations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576943" y="1338943"/>
            <a:ext cx="6096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Century Gothic" panose="020B0502020202020204"/>
                <a:ea typeface="+mn-ea"/>
                <a:cs typeface="+mn-cs"/>
              </a:rPr>
              <a:t>Yellowfin Tuna</a:t>
            </a: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762000" y="2275115"/>
            <a:ext cx="11027229" cy="4060371"/>
          </a:xfrm>
          <a:prstGeom prst="rect">
            <a:avLst/>
          </a:prstGeom>
          <a:solidFill>
            <a:schemeClr val="bg1"/>
          </a:solidFill>
        </p:spPr>
        <p:txBody>
          <a:bodyPr>
            <a:normAutofit fontScale="47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sz="5100" dirty="0">
                <a:solidFill>
                  <a:schemeClr val="tx1"/>
                </a:solidFill>
                <a:latin typeface="Times New Roman" panose="02020603050405020304" pitchFamily="18" charset="0"/>
                <a:cs typeface="Times New Roman" panose="02020603050405020304" pitchFamily="18" charset="0"/>
              </a:rPr>
              <a:t>Catches above 120,000 t are expected to further degrade the condition of the yellowfin stock. Since 2016, catch has averaged 137,000 t. Catches above 140,000 t carry an increased risk of driving the stock below 20%B</a:t>
            </a:r>
            <a:r>
              <a:rPr lang="en-US" sz="5100" baseline="-25000" dirty="0">
                <a:solidFill>
                  <a:schemeClr val="tx1"/>
                </a:solidFill>
                <a:latin typeface="Times New Roman" panose="02020603050405020304" pitchFamily="18" charset="0"/>
                <a:cs typeface="Times New Roman" panose="02020603050405020304" pitchFamily="18" charset="0"/>
              </a:rPr>
              <a:t>MSY</a:t>
            </a:r>
            <a:r>
              <a:rPr lang="en-US" sz="5100" dirty="0">
                <a:solidFill>
                  <a:schemeClr val="tx1"/>
                </a:solidFill>
                <a:latin typeface="Times New Roman" panose="02020603050405020304" pitchFamily="18" charset="0"/>
                <a:cs typeface="Times New Roman" panose="02020603050405020304" pitchFamily="18" charset="0"/>
              </a:rPr>
              <a:t> (13% by 2033). </a:t>
            </a:r>
          </a:p>
          <a:p>
            <a:pPr>
              <a:buFont typeface="Wingdings" panose="05000000000000000000" pitchFamily="2" charset="2"/>
              <a:buChar char="§"/>
            </a:pPr>
            <a:r>
              <a:rPr lang="en-US" sz="5100" dirty="0">
                <a:solidFill>
                  <a:schemeClr val="tx1"/>
                </a:solidFill>
                <a:latin typeface="Times New Roman" panose="02020603050405020304" pitchFamily="18" charset="0"/>
                <a:cs typeface="Times New Roman" panose="02020603050405020304" pitchFamily="18" charset="0"/>
              </a:rPr>
              <a:t>Significant overages are frequent. Existing conservation and management measures appear to be insufficient. The Group recommends that the Commission strengthen such measures.</a:t>
            </a:r>
          </a:p>
          <a:p>
            <a:pPr>
              <a:buFont typeface="Wingdings" panose="05000000000000000000" pitchFamily="2" charset="2"/>
              <a:buChar char="§"/>
            </a:pPr>
            <a:r>
              <a:rPr lang="en-US" sz="5100" dirty="0">
                <a:solidFill>
                  <a:schemeClr val="tx1"/>
                </a:solidFill>
                <a:latin typeface="Times New Roman" panose="02020603050405020304" pitchFamily="18" charset="0"/>
                <a:cs typeface="Times New Roman" panose="02020603050405020304" pitchFamily="18" charset="0"/>
              </a:rPr>
              <a:t>Increased harvests on small yellowfin and bigeye tunas has negative consequences to both long-term sustainable yield and stock status.</a:t>
            </a:r>
          </a:p>
          <a:p>
            <a:pPr>
              <a:buFont typeface="Wingdings" panose="05000000000000000000" pitchFamily="2" charset="2"/>
              <a:buChar char="§"/>
            </a:pPr>
            <a:r>
              <a:rPr lang="en-US" sz="5100" dirty="0">
                <a:solidFill>
                  <a:schemeClr val="tx1"/>
                </a:solidFill>
                <a:latin typeface="Times New Roman" panose="02020603050405020304" pitchFamily="18" charset="0"/>
                <a:cs typeface="Times New Roman" panose="02020603050405020304" pitchFamily="18" charset="0"/>
              </a:rPr>
              <a:t>Should the Commission wish to increase long-term sustainable yield, the Group recommends that effective measures be found to reduce fishing mortality on small yellowfin and bigeye tuna (e.g. FOB-related and other fishing mortality of small yellowfin tuna). </a:t>
            </a:r>
          </a:p>
          <a:p>
            <a:endParaRPr lang="en-US" dirty="0"/>
          </a:p>
        </p:txBody>
      </p:sp>
    </p:spTree>
    <p:extLst>
      <p:ext uri="{BB962C8B-B14F-4D97-AF65-F5344CB8AC3E}">
        <p14:creationId xmlns:p14="http://schemas.microsoft.com/office/powerpoint/2010/main" val="3185023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6036698" y="581655"/>
            <a:ext cx="512191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Management Recommendations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751115" y="1545771"/>
            <a:ext cx="6096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Century Gothic" panose="020B0502020202020204"/>
                <a:ea typeface="+mn-ea"/>
                <a:cs typeface="+mn-cs"/>
              </a:rPr>
              <a:t>Skipjack Tuna</a:t>
            </a: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762000" y="2275116"/>
            <a:ext cx="11027229" cy="3559628"/>
          </a:xfrm>
          <a:prstGeom prst="rect">
            <a:avLst/>
          </a:prstGeom>
          <a:solidFill>
            <a:schemeClr val="bg1"/>
          </a:solidFill>
        </p:spPr>
        <p:txBody>
          <a:bodyPr>
            <a:normAutofit fontScale="4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0">
              <a:buClr>
                <a:srgbClr val="A53010"/>
              </a:buClr>
              <a:buFont typeface="Wingdings" panose="05000000000000000000" pitchFamily="2" charset="2"/>
              <a:buChar char="§"/>
            </a:pPr>
            <a:r>
              <a:rPr lang="en-US" sz="7000" dirty="0">
                <a:solidFill>
                  <a:prstClr val="black"/>
                </a:solidFill>
                <a:latin typeface="Times New Roman" panose="02020603050405020304" pitchFamily="18" charset="0"/>
                <a:cs typeface="Times New Roman" panose="02020603050405020304" pitchFamily="18" charset="0"/>
              </a:rPr>
              <a:t>Committee recommends that the catch and effort levels for the eastern stock do not exceed the 2012-2013 catch or effort. Catches in 2016-2018 exceeded those levels by 6%, 11% and 28%, respectively. </a:t>
            </a:r>
          </a:p>
          <a:p>
            <a:pPr lvl="0">
              <a:buClr>
                <a:srgbClr val="A53010"/>
              </a:buClr>
              <a:buFont typeface="Wingdings" panose="05000000000000000000" pitchFamily="2" charset="2"/>
              <a:buChar char="§"/>
            </a:pPr>
            <a:r>
              <a:rPr lang="en-US" sz="7000" dirty="0">
                <a:solidFill>
                  <a:prstClr val="black"/>
                </a:solidFill>
                <a:latin typeface="Times New Roman" panose="02020603050405020304" pitchFamily="18" charset="0"/>
                <a:cs typeface="Times New Roman" panose="02020603050405020304" pitchFamily="18" charset="0"/>
              </a:rPr>
              <a:t>The Commission should be aware that increasing harvests and fishing effort for skipjack could lead to involuntary consequences for other species caught in combination with skipjack in certain fisheries (juveniles of yellowfin and bigeye).</a:t>
            </a:r>
          </a:p>
          <a:p>
            <a:pPr lvl="0">
              <a:buClr>
                <a:srgbClr val="A53010"/>
              </a:buClr>
              <a:buFont typeface="Wingdings" panose="05000000000000000000" pitchFamily="2" charset="2"/>
              <a:buChar char="§"/>
            </a:pPr>
            <a:r>
              <a:rPr lang="en-US" sz="7000" dirty="0">
                <a:solidFill>
                  <a:prstClr val="black"/>
                </a:solidFill>
                <a:latin typeface="Times New Roman" panose="02020603050405020304" pitchFamily="18" charset="0"/>
                <a:cs typeface="Times New Roman" panose="02020603050405020304" pitchFamily="18" charset="0"/>
              </a:rPr>
              <a:t> For the West Atlantic, the Committee recommends that the catches should not be allowed to exceed the MSY. </a:t>
            </a:r>
            <a:endParaRPr kumimoji="0" lang="en-US" sz="7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buClr>
                <a:srgbClr val="A53010"/>
              </a:buClr>
              <a:buFont typeface="Wingdings" panose="05000000000000000000" pitchFamily="2" charset="2"/>
              <a:buChar cha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53520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142584" y="712283"/>
            <a:ext cx="693811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Recommendations with financial implications</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751115" y="1545771"/>
            <a:ext cx="6096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black"/>
                </a:solidFill>
                <a:effectLst/>
                <a:uLnTx/>
                <a:uFillTx/>
                <a:latin typeface="Century Gothic" panose="020B0502020202020204"/>
                <a:ea typeface="+mn-ea"/>
                <a:cs typeface="+mn-cs"/>
              </a:rPr>
              <a:t>Tropical Tuna</a:t>
            </a: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762000" y="2275117"/>
            <a:ext cx="11027229" cy="3581398"/>
          </a:xfrm>
          <a:prstGeom prst="rect">
            <a:avLst/>
          </a:prstGeom>
          <a:solidFill>
            <a:schemeClr val="bg1"/>
          </a:solidFill>
        </p:spPr>
        <p:txBody>
          <a:bodyPr>
            <a:normAutofit fontScale="2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lang="en-US" sz="11200" b="1" dirty="0">
                <a:solidFill>
                  <a:prstClr val="black"/>
                </a:solidFill>
                <a:latin typeface="Times New Roman" panose="02020603050405020304" pitchFamily="18" charset="0"/>
                <a:cs typeface="Times New Roman" panose="02020603050405020304" pitchFamily="18" charset="0"/>
              </a:rPr>
              <a:t>Support the continuation of the AOTTP activities in 2020</a:t>
            </a:r>
          </a:p>
          <a:p>
            <a:pPr lvl="0">
              <a:buClr>
                <a:srgbClr val="A53010"/>
              </a:buClr>
              <a:buFont typeface="Wingdings" panose="05000000000000000000" pitchFamily="2" charset="2"/>
              <a:buChar char="§"/>
            </a:pPr>
            <a:r>
              <a:rPr lang="en-US" sz="9600" dirty="0">
                <a:solidFill>
                  <a:prstClr val="black"/>
                </a:solidFill>
                <a:latin typeface="Times New Roman" panose="02020603050405020304" pitchFamily="18" charset="0"/>
                <a:cs typeface="Times New Roman" panose="02020603050405020304" pitchFamily="18" charset="0"/>
              </a:rPr>
              <a:t>Continuation of recovery efforts, tag seeding, and ageing of collected samples.  Requires funding of Euros 50,000. Continuation of such activities are especially important to support the upcoming skipjack assessment.</a:t>
            </a:r>
          </a:p>
          <a:p>
            <a:pPr marL="0" lvl="0" indent="0">
              <a:buClr>
                <a:srgbClr val="A53010"/>
              </a:buClr>
              <a:buNone/>
            </a:pPr>
            <a:r>
              <a:rPr lang="en-US" sz="11200" b="1" dirty="0">
                <a:solidFill>
                  <a:prstClr val="black"/>
                </a:solidFill>
                <a:latin typeface="Times New Roman" panose="02020603050405020304" pitchFamily="18" charset="0"/>
                <a:cs typeface="Times New Roman" panose="02020603050405020304" pitchFamily="18" charset="0"/>
              </a:rPr>
              <a:t>Support the continuation of MSE for tropical tunas:</a:t>
            </a:r>
          </a:p>
          <a:p>
            <a:pPr lvl="0">
              <a:buClr>
                <a:srgbClr val="A53010"/>
              </a:buClr>
              <a:buFont typeface="Wingdings" panose="05000000000000000000" pitchFamily="2" charset="2"/>
              <a:buChar char="§"/>
            </a:pPr>
            <a:r>
              <a:rPr lang="en-US" sz="9600" dirty="0">
                <a:solidFill>
                  <a:prstClr val="black"/>
                </a:solidFill>
                <a:latin typeface="Times New Roman" panose="02020603050405020304" pitchFamily="18" charset="0"/>
                <a:cs typeface="Times New Roman" panose="02020603050405020304" pitchFamily="18" charset="0"/>
              </a:rPr>
              <a:t>Maintain the momentum and capitalize on recent assessment of bigeye tuna in 2018, yellowfin tuna in 2019 and the proposed skipjack assessment in 2021.  Completed phase II in 2020 and phase III in 2021.  Requires 125,000 Euro funding from the Commission in each 2020 and 2021.</a:t>
            </a:r>
            <a:endParaRPr lang="en-US" sz="7000" dirty="0">
              <a:solidFill>
                <a:prstClr val="black"/>
              </a:solidFill>
              <a:latin typeface="Times New Roman" panose="02020603050405020304" pitchFamily="18" charset="0"/>
              <a:cs typeface="Times New Roman" panose="02020603050405020304" pitchFamily="18" charset="0"/>
            </a:endParaRPr>
          </a:p>
          <a:p>
            <a:pPr lvl="0">
              <a:buClr>
                <a:srgbClr val="A53010"/>
              </a:buClr>
              <a:buFont typeface="Wingdings" panose="05000000000000000000" pitchFamily="2" charset="2"/>
              <a:buChar cha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79422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707571" y="1447800"/>
            <a:ext cx="10983685" cy="707886"/>
          </a:xfrm>
          <a:prstGeom prst="rect">
            <a:avLst/>
          </a:prstGeom>
          <a:noFill/>
        </p:spPr>
        <p:txBody>
          <a:bodyPr wrap="square" rtlCol="0">
            <a:spAutoFit/>
          </a:bodyPr>
          <a:lstStyle/>
          <a:p>
            <a:pPr lvl="0"/>
            <a:r>
              <a:rPr lang="en-US" sz="2000" b="1" dirty="0">
                <a:solidFill>
                  <a:prstClr val="black"/>
                </a:solidFill>
              </a:rPr>
              <a:t>19.10 Evaluate the efficacy of the area/time closure referred to in paragraph 13 for the reduction of catches of tropical tuna juveniles. [Rec. 16-01], paragraph 15 </a:t>
            </a:r>
            <a:endParaRPr kumimoji="0" lang="en-CA"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544286" y="2275116"/>
            <a:ext cx="11462657" cy="4136569"/>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lang="en-US" sz="2400" dirty="0">
                <a:solidFill>
                  <a:prstClr val="black"/>
                </a:solidFill>
                <a:latin typeface="Times New Roman" panose="02020603050405020304" pitchFamily="18" charset="0"/>
                <a:cs typeface="Times New Roman" panose="02020603050405020304" pitchFamily="18" charset="0"/>
              </a:rPr>
              <a:t>The Group has provided prior responses to the Commission. Some preliminary analyses conducted with AOTTP data have provided new insights on the movements of tuna in the Gulf of Guinea. Tagged tuna showed evidence of incomplete mixing throughout the distribution of the stock for at least a year post-release. This implies that tuna can remain in the same area where they are released for a few quarters, including the closure area. Analyses have also noted differences in the migration and residence time of large and small tunas. The Group has incorporated in their 2020 workplan activities that will help provide additional information to the Commission. The Group is using AOTTP data to review the prior analysis conducted in the effectiveness of the current area/time closure as part of a broader review of effectiveness of control measures (see tropical tuna workplan). </a:t>
            </a:r>
            <a:endParaRPr kumimoji="0" lang="en-US" sz="240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99264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664028" y="1295400"/>
            <a:ext cx="10983685" cy="1323439"/>
          </a:xfrm>
          <a:prstGeom prst="rect">
            <a:avLst/>
          </a:prstGeom>
          <a:noFill/>
        </p:spPr>
        <p:txBody>
          <a:bodyPr wrap="square" rtlCol="0">
            <a:spAutoFit/>
          </a:bodyPr>
          <a:lstStyle/>
          <a:p>
            <a:pPr lvl="0"/>
            <a:r>
              <a:rPr lang="en-US" sz="2000" b="1" dirty="0">
                <a:solidFill>
                  <a:prstClr val="black"/>
                </a:solidFill>
              </a:rPr>
              <a:t>19.11 Provide performance indicators for skipjack, bigeye and yellowfin tuna, with the  perspective to develop management strategy evaluations for tropical tunas. [Rec. 16-01], paragraph 49(b)  </a:t>
            </a:r>
          </a:p>
          <a:p>
            <a:pPr lvl="0"/>
            <a:r>
              <a:rPr lang="en-US" sz="2000" b="1" dirty="0">
                <a:solidFill>
                  <a:prstClr val="black"/>
                </a:solidFill>
              </a:rPr>
              <a:t> </a:t>
            </a:r>
            <a:endParaRPr kumimoji="0" lang="en-CA"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478972" y="2481945"/>
            <a:ext cx="11462657" cy="4136569"/>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lvl="0" indent="0">
              <a:buClr>
                <a:srgbClr val="A53010"/>
              </a:buClr>
              <a:buNone/>
            </a:pPr>
            <a:r>
              <a:rPr lang="en-US" sz="2400" dirty="0">
                <a:solidFill>
                  <a:prstClr val="black"/>
                </a:solidFill>
                <a:latin typeface="Times New Roman" panose="02020603050405020304" pitchFamily="18" charset="0"/>
                <a:cs typeface="Times New Roman" panose="02020603050405020304" pitchFamily="18" charset="0"/>
              </a:rPr>
              <a:t>In the first phase of the project, the Group determined that the performance indicators used for albacore were considered adequate in the interim for tropical tunas (Completed in 2018). </a:t>
            </a:r>
          </a:p>
          <a:p>
            <a:pPr marL="0" lvl="0" indent="0">
              <a:buClr>
                <a:srgbClr val="A53010"/>
              </a:buClr>
              <a:buNone/>
            </a:pPr>
            <a:r>
              <a:rPr lang="en-US" sz="2400" dirty="0">
                <a:solidFill>
                  <a:prstClr val="black"/>
                </a:solidFill>
                <a:latin typeface="Times New Roman" panose="02020603050405020304" pitchFamily="18" charset="0"/>
                <a:cs typeface="Times New Roman" panose="02020603050405020304" pitchFamily="18" charset="0"/>
              </a:rPr>
              <a:t>No funding was provided to complete phases two and three in 2019.  It is important to maintain the momentum of progress on MSE for tropical tunas and to capitalize on recent assessment of bigeye tuna in 2018, yellowfin tuna in 2019 and the proposed skipjack assessment in 2020. Information and knowledge gained on these assessments is essential to support the MSE process. </a:t>
            </a:r>
          </a:p>
          <a:p>
            <a:pPr marL="0" lvl="0" indent="0">
              <a:buClr>
                <a:srgbClr val="A53010"/>
              </a:buClr>
              <a:buNone/>
            </a:pPr>
            <a:r>
              <a:rPr lang="en-US" sz="2400" dirty="0">
                <a:solidFill>
                  <a:prstClr val="black"/>
                </a:solidFill>
                <a:latin typeface="Times New Roman" panose="02020603050405020304" pitchFamily="18" charset="0"/>
                <a:cs typeface="Times New Roman" panose="02020603050405020304" pitchFamily="18" charset="0"/>
              </a:rPr>
              <a:t>In order to continue and develop the MSE work for tropical tunas, costs, timelines, and workplan are outlined below.</a:t>
            </a:r>
            <a:endPar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47877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4969898" y="668740"/>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533400" y="1349828"/>
            <a:ext cx="1125582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19.11 Provide performance indicators for skipjack, bigeye and yellowfin tuna. Continued.</a:t>
            </a:r>
            <a:endParaRPr kumimoji="0" lang="en-CA"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489858" y="1796143"/>
            <a:ext cx="11462657" cy="5061857"/>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0">
              <a:buClr>
                <a:srgbClr val="A53010"/>
              </a:buClr>
              <a:buFont typeface="Wingdings" panose="05000000000000000000" pitchFamily="2" charset="2"/>
              <a:buChar char="§"/>
            </a:pPr>
            <a:r>
              <a:rPr lang="en-US" sz="2400" dirty="0">
                <a:solidFill>
                  <a:prstClr val="black"/>
                </a:solidFill>
                <a:latin typeface="Times New Roman" panose="02020603050405020304" pitchFamily="18" charset="0"/>
                <a:cs typeface="Times New Roman" panose="02020603050405020304" pitchFamily="18" charset="0"/>
              </a:rPr>
              <a:t>The Group recommends that phase two be completed in 2020 and phase three in 2021. This will require €125,000 funding from the Commission in each 2020 and 2021. </a:t>
            </a:r>
          </a:p>
          <a:p>
            <a:pPr lvl="0">
              <a:buClr>
                <a:srgbClr val="A53010"/>
              </a:buClr>
              <a:buFont typeface="Wingdings" panose="05000000000000000000" pitchFamily="2" charset="2"/>
              <a:buChar char="§"/>
            </a:pPr>
            <a:r>
              <a:rPr lang="en-US" sz="2400" dirty="0">
                <a:solidFill>
                  <a:prstClr val="black"/>
                </a:solidFill>
                <a:latin typeface="Times New Roman" panose="02020603050405020304" pitchFamily="18" charset="0"/>
                <a:cs typeface="Times New Roman" panose="02020603050405020304" pitchFamily="18" charset="0"/>
              </a:rPr>
              <a:t>The SCRS will also need the support of the Commission in the development of operational management objectives for tropical tunas.</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ABEE2FC6-59F5-4AB4-965A-3FEEAA11337E}"/>
              </a:ext>
            </a:extLst>
          </p:cNvPr>
          <p:cNvPicPr>
            <a:picLocks noChangeAspect="1"/>
          </p:cNvPicPr>
          <p:nvPr/>
        </p:nvPicPr>
        <p:blipFill rotWithShape="1">
          <a:blip r:embed="rId3"/>
          <a:srcRect l="24643" t="43651" r="24018" b="23492"/>
          <a:stretch/>
        </p:blipFill>
        <p:spPr>
          <a:xfrm>
            <a:off x="3392718" y="3374571"/>
            <a:ext cx="8777511" cy="3385457"/>
          </a:xfrm>
          <a:prstGeom prst="rect">
            <a:avLst/>
          </a:prstGeom>
        </p:spPr>
      </p:pic>
      <p:sp>
        <p:nvSpPr>
          <p:cNvPr id="3" name="TextBox 2">
            <a:extLst>
              <a:ext uri="{FF2B5EF4-FFF2-40B4-BE49-F238E27FC236}">
                <a16:creationId xmlns:a16="http://schemas.microsoft.com/office/drawing/2014/main" id="{39C3ACFB-50CD-4CEC-AB4C-6C967A06B1FA}"/>
              </a:ext>
            </a:extLst>
          </p:cNvPr>
          <p:cNvSpPr txBox="1"/>
          <p:nvPr/>
        </p:nvSpPr>
        <p:spPr>
          <a:xfrm>
            <a:off x="522514" y="3788229"/>
            <a:ext cx="2808514" cy="2677656"/>
          </a:xfrm>
          <a:prstGeom prst="rect">
            <a:avLst/>
          </a:prstGeom>
          <a:noFill/>
        </p:spPr>
        <p:txBody>
          <a:bodyPr wrap="square" rtlCol="0">
            <a:spAutoFit/>
          </a:bodyPr>
          <a:lstStyle/>
          <a:p>
            <a:pPr marL="285750" indent="-285750">
              <a:buFont typeface="Wingdings" panose="05000000000000000000" pitchFamily="2" charset="2"/>
              <a:buChar char="§"/>
            </a:pPr>
            <a:r>
              <a:rPr lang="en-US" dirty="0"/>
              <a:t> </a:t>
            </a:r>
            <a:r>
              <a:rPr lang="en-US" sz="2400" dirty="0">
                <a:latin typeface="Times New Roman" panose="02020603050405020304" pitchFamily="18" charset="0"/>
                <a:cs typeface="Times New Roman" panose="02020603050405020304" pitchFamily="18" charset="0"/>
              </a:rPr>
              <a:t>Activities related to the Commission development of these objectives are not part of the €250,000 budget request.</a:t>
            </a:r>
            <a:endParaRPr lang="en-C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0142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190625"/>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024326" y="483683"/>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171450" y="1110342"/>
            <a:ext cx="12020550" cy="1323439"/>
          </a:xfrm>
          <a:prstGeom prst="rect">
            <a:avLst/>
          </a:prstGeom>
          <a:noFill/>
        </p:spPr>
        <p:txBody>
          <a:bodyPr wrap="square" rtlCol="0">
            <a:spAutoFit/>
          </a:bodyPr>
          <a:lstStyle/>
          <a:p>
            <a:pPr lvl="0"/>
            <a:r>
              <a:rPr lang="en-US" sz="2000" b="1" dirty="0">
                <a:solidFill>
                  <a:prstClr val="black"/>
                </a:solidFill>
              </a:rPr>
              <a:t>19.12 The SCRS shall evaluate the contribution of by-catches and discards to the overall catches in ICCAT tropical tuna fisheries and advise the Commission on possible measures allowing to reduce discards and to mitigate onboard post-harvest losses and by-catch in ICCAT tropical tuna fisheries. [Rec. 16-01], paragraph 53 </a:t>
            </a:r>
            <a:endParaRPr kumimoji="0" lang="en-CA"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325212" y="2345871"/>
            <a:ext cx="11702142" cy="4616904"/>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0">
              <a:buClr>
                <a:srgbClr val="A53010"/>
              </a:buClr>
              <a:buFont typeface="Wingdings" panose="05000000000000000000" pitchFamily="2" charset="2"/>
              <a:buChar char="§"/>
            </a:pPr>
            <a:r>
              <a:rPr lang="en-US" sz="2400" dirty="0">
                <a:solidFill>
                  <a:prstClr val="black"/>
                </a:solidFill>
                <a:latin typeface="Times New Roman" panose="02020603050405020304" pitchFamily="18" charset="0"/>
                <a:cs typeface="Times New Roman" panose="02020603050405020304" pitchFamily="18" charset="0"/>
              </a:rPr>
              <a:t>The SCRS provided a response in the 2017 SCRS report describing the average by-catch and discards from the EU tropical tuna purse seine fishery. The response was limited as it contained data only for the EU tropical tuna purse seine fishery and was derived from a scientific study.</a:t>
            </a:r>
          </a:p>
          <a:p>
            <a:pPr lvl="0">
              <a:buClr>
                <a:srgbClr val="A53010"/>
              </a:buClr>
              <a:buFont typeface="Wingdings" panose="05000000000000000000" pitchFamily="2" charset="2"/>
              <a:buChar char="§"/>
            </a:pPr>
            <a:r>
              <a:rPr lang="en-US" sz="2400" dirty="0">
                <a:solidFill>
                  <a:prstClr val="black"/>
                </a:solidFill>
                <a:latin typeface="Times New Roman" panose="02020603050405020304" pitchFamily="18" charset="0"/>
                <a:cs typeface="Times New Roman" panose="02020603050405020304" pitchFamily="18" charset="0"/>
              </a:rPr>
              <a:t>In 2019 the ICCAT Secretariat described a review on National Observer Programs (form ST-09) and the ongoing efforts to store such information in a dedicated database. Several data cleaning and cross-checking tasks are pending before it can be used to estimate by-catch.</a:t>
            </a:r>
          </a:p>
          <a:p>
            <a:pPr lvl="0">
              <a:buClr>
                <a:srgbClr val="A53010"/>
              </a:buClr>
              <a:buFont typeface="Wingdings" panose="05000000000000000000" pitchFamily="2" charset="2"/>
              <a:buChar char="§"/>
            </a:pPr>
            <a:r>
              <a:rPr lang="en-US" sz="2400" dirty="0">
                <a:solidFill>
                  <a:prstClr val="black"/>
                </a:solidFill>
                <a:latin typeface="Times New Roman" panose="02020603050405020304" pitchFamily="18" charset="0"/>
                <a:cs typeface="Times New Roman" panose="02020603050405020304" pitchFamily="18" charset="0"/>
              </a:rPr>
              <a:t>The Group intends to use the available ST-09 data for longline fleets targeting tropical tunas to estimate bycatch from these fleets in 2020. This will require collaboration between the tropical tuna Species Group, ICCAT Secretariat, Statistics Sub-committee and Ecosystem subcommittee</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04939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hoto, outdoor, water, showing&#10;&#10;Description automatically generated">
            <a:extLst>
              <a:ext uri="{FF2B5EF4-FFF2-40B4-BE49-F238E27FC236}">
                <a16:creationId xmlns:a16="http://schemas.microsoft.com/office/drawing/2014/main" id="{62B7BC9E-6BCD-4A8C-B285-9AE18859DA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7375" y="1235562"/>
            <a:ext cx="8519864" cy="5622438"/>
          </a:xfrm>
          <a:prstGeom prst="rect">
            <a:avLst/>
          </a:prstGeom>
        </p:spPr>
      </p:pic>
      <p:pic>
        <p:nvPicPr>
          <p:cNvPr id="4" name="Content Placeholder 3" descr="banner.jpg"/>
          <p:cNvPicPr>
            <a:picLocks noGrp="1" noChangeAspect="1"/>
          </p:cNvPicPr>
          <p:nvPr>
            <p:ph idx="1"/>
          </p:nvPr>
        </p:nvPicPr>
        <p:blipFill>
          <a:blip r:embed="rId4" cstate="print"/>
          <a:srcRect b="24000"/>
          <a:stretch>
            <a:fillRect/>
          </a:stretch>
        </p:blipFill>
        <p:spPr>
          <a:xfrm>
            <a:off x="0" y="-1"/>
            <a:ext cx="12192000" cy="1247776"/>
          </a:xfrm>
        </p:spPr>
      </p:pic>
      <p:sp>
        <p:nvSpPr>
          <p:cNvPr id="10" name="TextBox 9"/>
          <p:cNvSpPr txBox="1"/>
          <p:nvPr/>
        </p:nvSpPr>
        <p:spPr>
          <a:xfrm>
            <a:off x="2132509" y="1339627"/>
            <a:ext cx="3744416" cy="1107996"/>
          </a:xfrm>
          <a:prstGeom prst="rect">
            <a:avLst/>
          </a:prstGeom>
          <a:noFill/>
        </p:spPr>
        <p:txBody>
          <a:bodyPr wrap="square" rtlCol="0">
            <a:spAutoFit/>
          </a:bodyPr>
          <a:lstStyle/>
          <a:p>
            <a:r>
              <a:rPr lang="en-US" sz="2400" b="1" dirty="0"/>
              <a:t>AOTTP Tagging Activity 2019</a:t>
            </a:r>
          </a:p>
          <a:p>
            <a:endParaRPr lang="en-US" dirty="0"/>
          </a:p>
        </p:txBody>
      </p:sp>
      <p:sp>
        <p:nvSpPr>
          <p:cNvPr id="9" name="Rectangle 8">
            <a:extLst>
              <a:ext uri="{FF2B5EF4-FFF2-40B4-BE49-F238E27FC236}">
                <a16:creationId xmlns:a16="http://schemas.microsoft.com/office/drawing/2014/main" id="{80BD4DCA-1F47-477A-9B25-335C5B45E227}"/>
              </a:ext>
            </a:extLst>
          </p:cNvPr>
          <p:cNvSpPr/>
          <p:nvPr/>
        </p:nvSpPr>
        <p:spPr>
          <a:xfrm>
            <a:off x="5131263" y="316076"/>
            <a:ext cx="40614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AOTTP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13069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40971"/>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024326" y="483683"/>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544286" y="1230085"/>
            <a:ext cx="11353800" cy="1323439"/>
          </a:xfrm>
          <a:prstGeom prst="rect">
            <a:avLst/>
          </a:prstGeom>
          <a:noFill/>
        </p:spPr>
        <p:txBody>
          <a:bodyPr wrap="square" rtlCol="0">
            <a:spAutoFit/>
          </a:bodyPr>
          <a:lstStyle/>
          <a:p>
            <a:pPr lvl="0"/>
            <a:r>
              <a:rPr lang="en-US" sz="2000" b="1" dirty="0">
                <a:solidFill>
                  <a:prstClr val="black"/>
                </a:solidFill>
              </a:rPr>
              <a:t>19.13 Review the available information on fishing capacity and provide advice on adapting the fishing capacity in all its components (number of FADs, number of fishing vessels and support vessels) to achieve the management objectives for tropical tuna species. Rec. 16-01, Annex 8 </a:t>
            </a:r>
            <a:endParaRPr kumimoji="0" lang="en-CA"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315687" y="2536371"/>
            <a:ext cx="11702142" cy="4321629"/>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0">
              <a:buClr>
                <a:srgbClr val="A53010"/>
              </a:buClr>
              <a:buFont typeface="Wingdings" panose="05000000000000000000" pitchFamily="2" charset="2"/>
              <a:buChar char="§"/>
            </a:pPr>
            <a:r>
              <a:rPr lang="en-US" sz="2400" dirty="0">
                <a:solidFill>
                  <a:prstClr val="black"/>
                </a:solidFill>
                <a:latin typeface="Times New Roman" panose="02020603050405020304" pitchFamily="18" charset="0"/>
                <a:cs typeface="Times New Roman" panose="02020603050405020304" pitchFamily="18" charset="0"/>
              </a:rPr>
              <a:t>In the last few years, reported catches of YFT and BET have exceeded the current TACs established for these two stocks and catches of SKJ have exceeded the levels recommended by the SCRS</a:t>
            </a:r>
          </a:p>
          <a:p>
            <a:pPr lvl="0">
              <a:buClr>
                <a:srgbClr val="A53010"/>
              </a:buClr>
              <a:buFont typeface="Wingdings" panose="05000000000000000000" pitchFamily="2" charset="2"/>
              <a:buChar char="§"/>
            </a:pPr>
            <a:r>
              <a:rPr lang="en-US" sz="2400" dirty="0">
                <a:solidFill>
                  <a:prstClr val="black"/>
                </a:solidFill>
                <a:latin typeface="Times New Roman" panose="02020603050405020304" pitchFamily="18" charset="0"/>
                <a:cs typeface="Times New Roman" panose="02020603050405020304" pitchFamily="18" charset="0"/>
              </a:rPr>
              <a:t>Annex 8 of Rec. 2016-01 requested that the SCRS include in its workplan a review of “…the available information on fishing capacity and provide advice on adapting the fishing capacity in all its components (number of FADs, number of fishing vessels and support vessels) to achieve the management objectives for tropical tuna species.” </a:t>
            </a:r>
          </a:p>
          <a:p>
            <a:pPr lvl="0">
              <a:buClr>
                <a:srgbClr val="A53010"/>
              </a:buClr>
              <a:buFont typeface="Wingdings" panose="05000000000000000000" pitchFamily="2" charset="2"/>
              <a:buChar char="§"/>
            </a:pPr>
            <a:r>
              <a:rPr lang="en-US" sz="2400" dirty="0">
                <a:solidFill>
                  <a:prstClr val="black"/>
                </a:solidFill>
                <a:latin typeface="Times New Roman" panose="02020603050405020304" pitchFamily="18" charset="0"/>
                <a:cs typeface="Times New Roman" panose="02020603050405020304" pitchFamily="18" charset="0"/>
              </a:rPr>
              <a:t> The 2018 report of Panel 1 also mentioned that “The Commission has to find ways to make sure that catches do not exceed the TAC” and to reduce the mortality of juvenile BET and YFT through a range of possible measures</a:t>
            </a:r>
          </a:p>
        </p:txBody>
      </p:sp>
    </p:spTree>
    <p:extLst>
      <p:ext uri="{BB962C8B-B14F-4D97-AF65-F5344CB8AC3E}">
        <p14:creationId xmlns:p14="http://schemas.microsoft.com/office/powerpoint/2010/main" val="4075892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40971"/>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024326" y="483683"/>
            <a:ext cx="44486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Response to the Commission</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0D80C94D-D001-4C21-9A85-07F9B5379D12}"/>
              </a:ext>
            </a:extLst>
          </p:cNvPr>
          <p:cNvSpPr txBox="1"/>
          <p:nvPr/>
        </p:nvSpPr>
        <p:spPr>
          <a:xfrm>
            <a:off x="544286" y="1230085"/>
            <a:ext cx="1135380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19.13 Review the available information on fishing capacity and provide advice on adapting the fishing capacity in all its components (number of FADs, number of fishing vessels and support vessels) to achieve the management objectives for tropical tuna species. Rec. 16-01, Annex 8 </a:t>
            </a:r>
            <a:endParaRPr kumimoji="0" lang="en-CA"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315687" y="2536371"/>
            <a:ext cx="11702142" cy="4321629"/>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SCRS reviewed a new analysis that evaluates the possible future benefits of using alternative management measures for tropical tunas based on moving from a system that involves primarily output based controls to another that relies on input-based controls for its purse seine fishery. Specifically, the analysis proposes that the SCRS would calculate a sustainable catch limit and how such limit should be divided among major gears. The SCRS notes that it would require guidance from the Commission to complete this task. </a:t>
            </a:r>
          </a:p>
        </p:txBody>
      </p:sp>
    </p:spTree>
    <p:extLst>
      <p:ext uri="{BB962C8B-B14F-4D97-AF65-F5344CB8AC3E}">
        <p14:creationId xmlns:p14="http://schemas.microsoft.com/office/powerpoint/2010/main" val="1318701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0">
              <a:schemeClr val="accent3">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AB72B-69A6-45BD-B2C8-AC9CC1119113}"/>
              </a:ext>
            </a:extLst>
          </p:cNvPr>
          <p:cNvPicPr>
            <a:picLocks noChangeAspect="1"/>
          </p:cNvPicPr>
          <p:nvPr/>
        </p:nvPicPr>
        <p:blipFill>
          <a:blip r:embed="rId2"/>
          <a:stretch>
            <a:fillRect/>
          </a:stretch>
        </p:blipFill>
        <p:spPr>
          <a:xfrm>
            <a:off x="0" y="0"/>
            <a:ext cx="12192000" cy="1240971"/>
          </a:xfrm>
          <a:prstGeom prst="rect">
            <a:avLst/>
          </a:prstGeom>
        </p:spPr>
      </p:pic>
      <p:sp>
        <p:nvSpPr>
          <p:cNvPr id="5" name="Rectangle 4">
            <a:extLst>
              <a:ext uri="{FF2B5EF4-FFF2-40B4-BE49-F238E27FC236}">
                <a16:creationId xmlns:a16="http://schemas.microsoft.com/office/drawing/2014/main" id="{C0740CE2-7D98-4F37-AD75-462EA96625A7}"/>
              </a:ext>
            </a:extLst>
          </p:cNvPr>
          <p:cNvSpPr/>
          <p:nvPr/>
        </p:nvSpPr>
        <p:spPr>
          <a:xfrm>
            <a:off x="5024326" y="483683"/>
            <a:ext cx="452399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1" i="1" u="none" strike="noStrike" kern="1200" cap="none" spc="0" normalizeH="0" baseline="0" noProof="0" dirty="0">
                <a:ln>
                  <a:noFill/>
                </a:ln>
                <a:solidFill>
                  <a:prstClr val="white"/>
                </a:solidFill>
                <a:effectLst/>
                <a:uLnTx/>
                <a:uFillTx/>
                <a:latin typeface="Century Gothic" panose="020B0502020202020204"/>
                <a:ea typeface="+mn-ea"/>
                <a:cs typeface="+mn-cs"/>
              </a:rPr>
              <a:t>Tropical tuna Workplan -2020</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Content Placeholder 2">
            <a:extLst>
              <a:ext uri="{FF2B5EF4-FFF2-40B4-BE49-F238E27FC236}">
                <a16:creationId xmlns:a16="http://schemas.microsoft.com/office/drawing/2014/main" id="{BE97C41A-6080-41AC-9FC2-25DF77CD438B}"/>
              </a:ext>
            </a:extLst>
          </p:cNvPr>
          <p:cNvSpPr txBox="1">
            <a:spLocks/>
          </p:cNvSpPr>
          <p:nvPr/>
        </p:nvSpPr>
        <p:spPr>
          <a:xfrm>
            <a:off x="1240973" y="1861458"/>
            <a:ext cx="10199913" cy="4191000"/>
          </a:xfrm>
          <a:prstGeom prst="rect">
            <a:avLst/>
          </a:prstGeom>
          <a:solidFill>
            <a:schemeClr val="bg1"/>
          </a:solidFill>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0">
              <a:buClr>
                <a:srgbClr val="A53010"/>
              </a:buClr>
              <a:buFont typeface="Wingdings" panose="05000000000000000000" pitchFamily="2" charset="2"/>
              <a:buChar char="§"/>
            </a:pPr>
            <a:r>
              <a:rPr lang="en-US" sz="2800" b="1" dirty="0">
                <a:solidFill>
                  <a:prstClr val="black"/>
                </a:solidFill>
                <a:latin typeface="Times New Roman" panose="02020603050405020304" pitchFamily="18" charset="0"/>
                <a:cs typeface="Times New Roman" panose="02020603050405020304" pitchFamily="18" charset="0"/>
              </a:rPr>
              <a:t>Tropical Tunas Workplan for 2020/2021 </a:t>
            </a:r>
            <a:r>
              <a:rPr lang="en-US" sz="2400" dirty="0">
                <a:solidFill>
                  <a:prstClr val="black"/>
                </a:solidFill>
                <a:latin typeface="Times New Roman" panose="02020603050405020304" pitchFamily="18" charset="0"/>
                <a:cs typeface="Times New Roman" panose="02020603050405020304" pitchFamily="18" charset="0"/>
              </a:rPr>
              <a:t> </a:t>
            </a:r>
          </a:p>
          <a:p>
            <a:pPr lvl="0">
              <a:buClr>
                <a:srgbClr val="A53010"/>
              </a:buClr>
              <a:buFont typeface="Wingdings" panose="05000000000000000000" pitchFamily="2" charset="2"/>
              <a:buChar char="§"/>
            </a:pPr>
            <a:r>
              <a:rPr lang="en-US" sz="2400" dirty="0">
                <a:solidFill>
                  <a:prstClr val="black"/>
                </a:solidFill>
                <a:latin typeface="Times New Roman" panose="02020603050405020304" pitchFamily="18" charset="0"/>
                <a:cs typeface="Times New Roman" panose="02020603050405020304" pitchFamily="18" charset="0"/>
              </a:rPr>
              <a:t> Work will focus on six activities: </a:t>
            </a:r>
          </a:p>
          <a:p>
            <a:pPr lvl="1">
              <a:buClr>
                <a:srgbClr val="A53010"/>
              </a:buClr>
              <a:buFont typeface="Wingdings" panose="05000000000000000000" pitchFamily="2" charset="2"/>
              <a:buChar char="§"/>
            </a:pPr>
            <a:r>
              <a:rPr lang="en-US" sz="2200" dirty="0">
                <a:solidFill>
                  <a:prstClr val="black"/>
                </a:solidFill>
                <a:latin typeface="Times New Roman" panose="02020603050405020304" pitchFamily="18" charset="0"/>
                <a:cs typeface="Times New Roman" panose="02020603050405020304" pitchFamily="18" charset="0"/>
              </a:rPr>
              <a:t>A. Assessment of skipjacks stocks  (detailed Workplan in Appendix 13)</a:t>
            </a:r>
          </a:p>
          <a:p>
            <a:pPr lvl="1">
              <a:buClr>
                <a:srgbClr val="A53010"/>
              </a:buClr>
              <a:buFont typeface="Wingdings" panose="05000000000000000000" pitchFamily="2" charset="2"/>
              <a:buChar char="§"/>
            </a:pPr>
            <a:r>
              <a:rPr lang="en-US" sz="2200" dirty="0">
                <a:solidFill>
                  <a:prstClr val="black"/>
                </a:solidFill>
                <a:latin typeface="Times New Roman" panose="02020603050405020304" pitchFamily="18" charset="0"/>
                <a:cs typeface="Times New Roman" panose="02020603050405020304" pitchFamily="18" charset="0"/>
              </a:rPr>
              <a:t>B. Management Strategy Evaluation (Appendix 13)</a:t>
            </a:r>
          </a:p>
          <a:p>
            <a:pPr lvl="1">
              <a:buClr>
                <a:srgbClr val="A53010"/>
              </a:buClr>
              <a:buFont typeface="Wingdings" panose="05000000000000000000" pitchFamily="2" charset="2"/>
              <a:buChar char="§"/>
            </a:pPr>
            <a:r>
              <a:rPr lang="en-US" sz="2200" dirty="0">
                <a:solidFill>
                  <a:prstClr val="black"/>
                </a:solidFill>
                <a:latin typeface="Times New Roman" panose="02020603050405020304" pitchFamily="18" charset="0"/>
                <a:cs typeface="Times New Roman" panose="02020603050405020304" pitchFamily="18" charset="0"/>
              </a:rPr>
              <a:t>C. Evaluation of effectiveness of management measures </a:t>
            </a:r>
          </a:p>
          <a:p>
            <a:pPr lvl="1">
              <a:buClr>
                <a:srgbClr val="A53010"/>
              </a:buClr>
              <a:buFont typeface="Wingdings" panose="05000000000000000000" pitchFamily="2" charset="2"/>
              <a:buChar char="§"/>
            </a:pPr>
            <a:r>
              <a:rPr lang="en-US" sz="2200" dirty="0">
                <a:solidFill>
                  <a:prstClr val="black"/>
                </a:solidFill>
                <a:latin typeface="Times New Roman" panose="02020603050405020304" pitchFamily="18" charset="0"/>
                <a:cs typeface="Times New Roman" panose="02020603050405020304" pitchFamily="18" charset="0"/>
              </a:rPr>
              <a:t>D. Estimation of bycatch contributions of the main gears harvesting tropical tunas </a:t>
            </a:r>
          </a:p>
          <a:p>
            <a:pPr lvl="1">
              <a:buClr>
                <a:srgbClr val="A53010"/>
              </a:buClr>
              <a:buFont typeface="Wingdings" panose="05000000000000000000" pitchFamily="2" charset="2"/>
              <a:buChar char="§"/>
            </a:pPr>
            <a:r>
              <a:rPr lang="en-US" sz="2200" dirty="0">
                <a:solidFill>
                  <a:prstClr val="black"/>
                </a:solidFill>
                <a:latin typeface="Times New Roman" panose="02020603050405020304" pitchFamily="18" charset="0"/>
                <a:cs typeface="Times New Roman" panose="02020603050405020304" pitchFamily="18" charset="0"/>
              </a:rPr>
              <a:t>E. Contribute to the AOTTP </a:t>
            </a:r>
          </a:p>
          <a:p>
            <a:pPr lvl="1">
              <a:buClr>
                <a:srgbClr val="A53010"/>
              </a:buClr>
              <a:buFont typeface="Wingdings" panose="05000000000000000000" pitchFamily="2" charset="2"/>
              <a:buChar char="§"/>
            </a:pPr>
            <a:r>
              <a:rPr lang="en-US" sz="2200" dirty="0">
                <a:solidFill>
                  <a:prstClr val="black"/>
                </a:solidFill>
                <a:latin typeface="Times New Roman" panose="02020603050405020304" pitchFamily="18" charset="0"/>
                <a:cs typeface="Times New Roman" panose="02020603050405020304" pitchFamily="18" charset="0"/>
              </a:rPr>
              <a:t>F. Contribute to the Joint </a:t>
            </a:r>
            <a:r>
              <a:rPr lang="en-US" sz="2200" dirty="0" err="1">
                <a:solidFill>
                  <a:prstClr val="black"/>
                </a:solidFill>
                <a:latin typeface="Times New Roman" panose="02020603050405020304" pitchFamily="18" charset="0"/>
                <a:cs typeface="Times New Roman" panose="02020603050405020304" pitchFamily="18" charset="0"/>
              </a:rPr>
              <a:t>tRFMO</a:t>
            </a:r>
            <a:r>
              <a:rPr lang="en-US" sz="2200" dirty="0">
                <a:solidFill>
                  <a:prstClr val="black"/>
                </a:solidFill>
                <a:latin typeface="Times New Roman" panose="02020603050405020304" pitchFamily="18" charset="0"/>
                <a:cs typeface="Times New Roman" panose="02020603050405020304" pitchFamily="18" charset="0"/>
              </a:rPr>
              <a:t> FAD Working Group  </a:t>
            </a:r>
          </a:p>
        </p:txBody>
      </p:sp>
    </p:spTree>
    <p:extLst>
      <p:ext uri="{BB962C8B-B14F-4D97-AF65-F5344CB8AC3E}">
        <p14:creationId xmlns:p14="http://schemas.microsoft.com/office/powerpoint/2010/main" val="662179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7CC898-F20D-4360-AFF2-B242434E322C}"/>
              </a:ext>
            </a:extLst>
          </p:cNvPr>
          <p:cNvPicPr>
            <a:picLocks noChangeAspect="1"/>
          </p:cNvPicPr>
          <p:nvPr/>
        </p:nvPicPr>
        <p:blipFill>
          <a:blip r:embed="rId2"/>
          <a:stretch>
            <a:fillRect/>
          </a:stretch>
        </p:blipFill>
        <p:spPr>
          <a:xfrm>
            <a:off x="0" y="0"/>
            <a:ext cx="12192000" cy="1280160"/>
          </a:xfrm>
          <a:prstGeom prst="rect">
            <a:avLst/>
          </a:prstGeom>
        </p:spPr>
      </p:pic>
      <p:sp>
        <p:nvSpPr>
          <p:cNvPr id="5" name="Rectangle 4">
            <a:extLst>
              <a:ext uri="{FF2B5EF4-FFF2-40B4-BE49-F238E27FC236}">
                <a16:creationId xmlns:a16="http://schemas.microsoft.com/office/drawing/2014/main" id="{7ACEA258-7901-4F3C-A848-B241DB61239C}"/>
              </a:ext>
            </a:extLst>
          </p:cNvPr>
          <p:cNvSpPr/>
          <p:nvPr/>
        </p:nvSpPr>
        <p:spPr>
          <a:xfrm>
            <a:off x="5283663" y="563726"/>
            <a:ext cx="40614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AOTTP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F352EF50-0DB6-46BA-9AB3-FF81D4C640B7}"/>
              </a:ext>
            </a:extLst>
          </p:cNvPr>
          <p:cNvSpPr txBox="1"/>
          <p:nvPr/>
        </p:nvSpPr>
        <p:spPr>
          <a:xfrm>
            <a:off x="2279251" y="1779687"/>
            <a:ext cx="8363272" cy="5078313"/>
          </a:xfrm>
          <a:prstGeom prst="rect">
            <a:avLst/>
          </a:prstGeom>
          <a:noFill/>
        </p:spPr>
        <p:txBody>
          <a:bodyPr wrap="square" rtlCol="0">
            <a:spAutoFit/>
          </a:bodyPr>
          <a:lstStyle/>
          <a:p>
            <a:pPr marL="342900" indent="-342900" defTabSz="914400">
              <a:buFont typeface="Arial" panose="020B0604020202020204" pitchFamily="34" charset="0"/>
              <a:buChar char="•"/>
            </a:pPr>
            <a:r>
              <a:rPr lang="en-GB" b="1" dirty="0">
                <a:latin typeface="Constantia"/>
              </a:rPr>
              <a:t>Contracts</a:t>
            </a:r>
          </a:p>
          <a:p>
            <a:pPr defTabSz="914400"/>
            <a:r>
              <a:rPr lang="en-GB" dirty="0">
                <a:latin typeface="Constantia"/>
              </a:rPr>
              <a:t>	43 contracts awarded</a:t>
            </a:r>
          </a:p>
          <a:p>
            <a:pPr marL="342900" indent="-342900" defTabSz="914400">
              <a:buFont typeface="Arial" panose="020B0604020202020204" pitchFamily="34" charset="0"/>
              <a:buChar char="•"/>
            </a:pPr>
            <a:r>
              <a:rPr lang="en-GB" b="1" dirty="0">
                <a:latin typeface="Constantia"/>
              </a:rPr>
              <a:t>Tagging at sea</a:t>
            </a:r>
          </a:p>
          <a:p>
            <a:pPr defTabSz="914400"/>
            <a:r>
              <a:rPr lang="en-GB" dirty="0">
                <a:latin typeface="Constantia"/>
              </a:rPr>
              <a:t>	114K tropical tuna tagged in &gt;30 EEZs</a:t>
            </a:r>
          </a:p>
          <a:p>
            <a:pPr defTabSz="914400"/>
            <a:r>
              <a:rPr lang="en-GB" dirty="0">
                <a:latin typeface="Constantia"/>
              </a:rPr>
              <a:t>	&gt;350 tagging cruises on &gt;25 boats (commercial, RV, sport)</a:t>
            </a:r>
          </a:p>
          <a:p>
            <a:pPr marL="342900" indent="-342900" defTabSz="914400">
              <a:buFont typeface="Arial" panose="020B0604020202020204" pitchFamily="34" charset="0"/>
              <a:buChar char="•"/>
            </a:pPr>
            <a:r>
              <a:rPr lang="en-GB" b="1" dirty="0">
                <a:latin typeface="Constantia"/>
              </a:rPr>
              <a:t>Tag Recovery</a:t>
            </a:r>
          </a:p>
          <a:p>
            <a:pPr defTabSz="914400"/>
            <a:r>
              <a:rPr lang="en-GB" dirty="0">
                <a:latin typeface="Constantia"/>
              </a:rPr>
              <a:t>	15K tags recovered, rewards paid</a:t>
            </a:r>
          </a:p>
          <a:p>
            <a:pPr defTabSz="914400"/>
            <a:r>
              <a:rPr lang="en-GB" dirty="0">
                <a:latin typeface="Constantia"/>
              </a:rPr>
              <a:t>	Visibility and tag awareness raising in 13 locations</a:t>
            </a:r>
          </a:p>
          <a:p>
            <a:pPr marL="342900" indent="-342900" defTabSz="914400">
              <a:buFont typeface="Arial" panose="020B0604020202020204" pitchFamily="34" charset="0"/>
              <a:buChar char="•"/>
            </a:pPr>
            <a:r>
              <a:rPr lang="en-GB" b="1" dirty="0">
                <a:latin typeface="Constantia"/>
              </a:rPr>
              <a:t>Training</a:t>
            </a:r>
          </a:p>
          <a:p>
            <a:pPr defTabSz="914400"/>
            <a:r>
              <a:rPr lang="en-GB" dirty="0">
                <a:latin typeface="Constantia"/>
              </a:rPr>
              <a:t>	&gt;40 scientists/technicians from developing countries trained in tagging 	at sea</a:t>
            </a:r>
          </a:p>
          <a:p>
            <a:pPr defTabSz="914400"/>
            <a:r>
              <a:rPr lang="en-GB" dirty="0">
                <a:latin typeface="Constantia"/>
              </a:rPr>
              <a:t>	 &gt;40 scientists/technicians trained in tag recovery</a:t>
            </a:r>
          </a:p>
          <a:p>
            <a:pPr defTabSz="914400"/>
            <a:r>
              <a:rPr lang="en-GB" dirty="0">
                <a:latin typeface="Constantia"/>
              </a:rPr>
              <a:t>	&gt;30 scientists trained at data analysis workshops </a:t>
            </a:r>
          </a:p>
          <a:p>
            <a:pPr marL="342900" indent="-342900" defTabSz="914400">
              <a:buFont typeface="Arial" panose="020B0604020202020204" pitchFamily="34" charset="0"/>
              <a:buChar char="•"/>
            </a:pPr>
            <a:r>
              <a:rPr lang="en-GB" b="1" dirty="0">
                <a:latin typeface="Constantia"/>
              </a:rPr>
              <a:t>Tag-seeding experiments under way</a:t>
            </a:r>
          </a:p>
          <a:p>
            <a:pPr marL="342900" indent="-342900" defTabSz="914400">
              <a:buFont typeface="Arial" panose="020B0604020202020204" pitchFamily="34" charset="0"/>
              <a:buChar char="•"/>
            </a:pPr>
            <a:r>
              <a:rPr lang="en-GB" b="1" dirty="0">
                <a:latin typeface="Constantia"/>
              </a:rPr>
              <a:t>Database up and running</a:t>
            </a:r>
          </a:p>
          <a:p>
            <a:pPr marL="342900" indent="-342900" defTabSz="914400">
              <a:buFont typeface="Arial" panose="020B0604020202020204" pitchFamily="34" charset="0"/>
              <a:buChar char="•"/>
            </a:pPr>
            <a:r>
              <a:rPr lang="en-GB" b="1" dirty="0">
                <a:latin typeface="Constantia"/>
              </a:rPr>
              <a:t>Smartphone applications for data collection up and running</a:t>
            </a:r>
          </a:p>
          <a:p>
            <a:pPr marL="342900" indent="-342900" defTabSz="914400">
              <a:buFont typeface="Arial" panose="020B0604020202020204" pitchFamily="34" charset="0"/>
              <a:buChar char="•"/>
            </a:pPr>
            <a:r>
              <a:rPr lang="en-GB" b="1" dirty="0">
                <a:latin typeface="Constantia"/>
              </a:rPr>
              <a:t>Data analyses ongoing</a:t>
            </a:r>
          </a:p>
          <a:p>
            <a:pPr marL="342900" indent="-342900" defTabSz="914400">
              <a:buFont typeface="Arial" panose="020B0604020202020204" pitchFamily="34" charset="0"/>
              <a:buChar char="•"/>
            </a:pPr>
            <a:r>
              <a:rPr lang="en-GB" b="1" dirty="0">
                <a:latin typeface="Constantia"/>
              </a:rPr>
              <a:t>Final Symposium</a:t>
            </a:r>
          </a:p>
        </p:txBody>
      </p:sp>
      <p:sp>
        <p:nvSpPr>
          <p:cNvPr id="7" name="Title 4">
            <a:extLst>
              <a:ext uri="{FF2B5EF4-FFF2-40B4-BE49-F238E27FC236}">
                <a16:creationId xmlns:a16="http://schemas.microsoft.com/office/drawing/2014/main" id="{0C34C0DD-F0B0-448F-96AE-074C8DBFB60B}"/>
              </a:ext>
            </a:extLst>
          </p:cNvPr>
          <p:cNvSpPr>
            <a:spLocks noGrp="1"/>
          </p:cNvSpPr>
          <p:nvPr>
            <p:ph type="title"/>
          </p:nvPr>
        </p:nvSpPr>
        <p:spPr>
          <a:xfrm>
            <a:off x="2298557" y="1257803"/>
            <a:ext cx="8229600" cy="1074012"/>
          </a:xfrm>
        </p:spPr>
        <p:txBody>
          <a:bodyPr>
            <a:normAutofit fontScale="90000"/>
          </a:bodyPr>
          <a:lstStyle/>
          <a:p>
            <a:pPr algn="ctr"/>
            <a:r>
              <a:rPr lang="en-GB" sz="3600" b="1" dirty="0">
                <a:solidFill>
                  <a:srgbClr val="0070C0"/>
                </a:solidFill>
                <a:latin typeface="Cambria" panose="02040503050406030204" pitchFamily="18" charset="0"/>
              </a:rPr>
              <a:t>AOTTP – summary </a:t>
            </a:r>
            <a:br>
              <a:rPr lang="en-GB" sz="3600" b="1" dirty="0">
                <a:solidFill>
                  <a:srgbClr val="0070C0"/>
                </a:solidFill>
                <a:latin typeface="Cambria" panose="02040503050406030204" pitchFamily="18" charset="0"/>
              </a:rPr>
            </a:br>
            <a:endParaRPr lang="en-US" sz="3600" b="1" dirty="0">
              <a:solidFill>
                <a:srgbClr val="0070C0"/>
              </a:solidFill>
              <a:latin typeface="Cambria" panose="02040503050406030204" pitchFamily="18" charset="0"/>
            </a:endParaRPr>
          </a:p>
        </p:txBody>
      </p:sp>
    </p:spTree>
    <p:extLst>
      <p:ext uri="{BB962C8B-B14F-4D97-AF65-F5344CB8AC3E}">
        <p14:creationId xmlns:p14="http://schemas.microsoft.com/office/powerpoint/2010/main" val="1743191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89B1-D2A4-441E-A4CC-CBF365F09686}"/>
              </a:ext>
            </a:extLst>
          </p:cNvPr>
          <p:cNvSpPr>
            <a:spLocks noGrp="1"/>
          </p:cNvSpPr>
          <p:nvPr>
            <p:ph type="title"/>
          </p:nvPr>
        </p:nvSpPr>
        <p:spPr/>
        <p:txBody>
          <a:bodyPr/>
          <a:lstStyle/>
          <a:p>
            <a:endParaRPr lang="en-CA"/>
          </a:p>
        </p:txBody>
      </p:sp>
      <p:pic>
        <p:nvPicPr>
          <p:cNvPr id="4" name="Content Placeholder 3" descr="banner.jpg">
            <a:extLst>
              <a:ext uri="{FF2B5EF4-FFF2-40B4-BE49-F238E27FC236}">
                <a16:creationId xmlns:a16="http://schemas.microsoft.com/office/drawing/2014/main" id="{2FB77F39-12D0-491B-94BB-EFE72D8ADDD5}"/>
              </a:ext>
            </a:extLst>
          </p:cNvPr>
          <p:cNvPicPr>
            <a:picLocks noChangeAspect="1"/>
          </p:cNvPicPr>
          <p:nvPr/>
        </p:nvPicPr>
        <p:blipFill>
          <a:blip r:embed="rId2" cstate="print"/>
          <a:srcRect b="24000"/>
          <a:stretch>
            <a:fillRect/>
          </a:stretch>
        </p:blipFill>
        <p:spPr>
          <a:xfrm>
            <a:off x="0" y="-1"/>
            <a:ext cx="12192000" cy="1247776"/>
          </a:xfrm>
          <a:prstGeom prst="rect">
            <a:avLst/>
          </a:prstGeom>
        </p:spPr>
      </p:pic>
      <p:sp>
        <p:nvSpPr>
          <p:cNvPr id="5" name="Rectangle 4">
            <a:extLst>
              <a:ext uri="{FF2B5EF4-FFF2-40B4-BE49-F238E27FC236}">
                <a16:creationId xmlns:a16="http://schemas.microsoft.com/office/drawing/2014/main" id="{752FAB02-49EF-48C7-A474-42C6BF011BDE}"/>
              </a:ext>
            </a:extLst>
          </p:cNvPr>
          <p:cNvSpPr/>
          <p:nvPr/>
        </p:nvSpPr>
        <p:spPr>
          <a:xfrm>
            <a:off x="5243998" y="641752"/>
            <a:ext cx="40614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AOTTP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itle 4">
            <a:extLst>
              <a:ext uri="{FF2B5EF4-FFF2-40B4-BE49-F238E27FC236}">
                <a16:creationId xmlns:a16="http://schemas.microsoft.com/office/drawing/2014/main" id="{DF923931-F41D-40C2-8085-F1A2C101048C}"/>
              </a:ext>
            </a:extLst>
          </p:cNvPr>
          <p:cNvSpPr txBox="1">
            <a:spLocks/>
          </p:cNvSpPr>
          <p:nvPr/>
        </p:nvSpPr>
        <p:spPr>
          <a:xfrm>
            <a:off x="2414561" y="1331905"/>
            <a:ext cx="8229600" cy="944683"/>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800" b="1">
                <a:solidFill>
                  <a:srgbClr val="0070C0"/>
                </a:solidFill>
                <a:latin typeface="Cambria" panose="02040503050406030204" pitchFamily="18" charset="0"/>
              </a:rPr>
              <a:t>AOTTP – release and recovery (spaghetti)</a:t>
            </a:r>
            <a:br>
              <a:rPr lang="en-GB" sz="2800" b="1">
                <a:solidFill>
                  <a:srgbClr val="0070C0"/>
                </a:solidFill>
                <a:latin typeface="Cambria" panose="02040503050406030204" pitchFamily="18" charset="0"/>
              </a:rPr>
            </a:br>
            <a:endParaRPr lang="en-US" sz="2800" b="1" dirty="0">
              <a:solidFill>
                <a:srgbClr val="0070C0"/>
              </a:solidFill>
              <a:latin typeface="Cambria" panose="02040503050406030204" pitchFamily="18" charset="0"/>
            </a:endParaRPr>
          </a:p>
        </p:txBody>
      </p:sp>
      <p:graphicFrame>
        <p:nvGraphicFramePr>
          <p:cNvPr id="7" name="Content Placeholder 5">
            <a:extLst>
              <a:ext uri="{FF2B5EF4-FFF2-40B4-BE49-F238E27FC236}">
                <a16:creationId xmlns:a16="http://schemas.microsoft.com/office/drawing/2014/main" id="{207EC2B4-4499-44D2-AFB8-27D6FB0A25CE}"/>
              </a:ext>
            </a:extLst>
          </p:cNvPr>
          <p:cNvGraphicFramePr>
            <a:graphicFrameLocks/>
          </p:cNvGraphicFramePr>
          <p:nvPr>
            <p:extLst>
              <p:ext uri="{D42A27DB-BD31-4B8C-83A1-F6EECF244321}">
                <p14:modId xmlns:p14="http://schemas.microsoft.com/office/powerpoint/2010/main" val="3545107129"/>
              </p:ext>
            </p:extLst>
          </p:nvPr>
        </p:nvGraphicFramePr>
        <p:xfrm>
          <a:off x="1916481" y="2046326"/>
          <a:ext cx="8837245" cy="4564024"/>
        </p:xfrm>
        <a:graphic>
          <a:graphicData uri="http://schemas.openxmlformats.org/drawingml/2006/table">
            <a:tbl>
              <a:tblPr firstRow="1" bandRow="1"/>
              <a:tblGrid>
                <a:gridCol w="2453774">
                  <a:extLst>
                    <a:ext uri="{9D8B030D-6E8A-4147-A177-3AD203B41FA5}">
                      <a16:colId xmlns:a16="http://schemas.microsoft.com/office/drawing/2014/main" val="20000"/>
                    </a:ext>
                  </a:extLst>
                </a:gridCol>
                <a:gridCol w="1964847">
                  <a:extLst>
                    <a:ext uri="{9D8B030D-6E8A-4147-A177-3AD203B41FA5}">
                      <a16:colId xmlns:a16="http://schemas.microsoft.com/office/drawing/2014/main" val="20001"/>
                    </a:ext>
                  </a:extLst>
                </a:gridCol>
                <a:gridCol w="2209312">
                  <a:extLst>
                    <a:ext uri="{9D8B030D-6E8A-4147-A177-3AD203B41FA5}">
                      <a16:colId xmlns:a16="http://schemas.microsoft.com/office/drawing/2014/main" val="20002"/>
                    </a:ext>
                  </a:extLst>
                </a:gridCol>
                <a:gridCol w="2209312">
                  <a:extLst>
                    <a:ext uri="{9D8B030D-6E8A-4147-A177-3AD203B41FA5}">
                      <a16:colId xmlns:a16="http://schemas.microsoft.com/office/drawing/2014/main" val="20003"/>
                    </a:ext>
                  </a:extLst>
                </a:gridCol>
              </a:tblGrid>
              <a:tr h="1070323">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rPr lang="en-CA" sz="2400" dirty="0"/>
                        <a:t>Species</a:t>
                      </a:r>
                      <a:r>
                        <a:rPr dirty="0"/>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rPr sz="2400" dirty="0"/>
                        <a:t>Release</a:t>
                      </a:r>
                      <a:r>
                        <a:rPr lang="en-US" sz="2400" dirty="0"/>
                        <a:t>s</a:t>
                      </a:r>
                      <a:endParaRP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rPr sz="2400" dirty="0"/>
                        <a:t>Recover</a:t>
                      </a:r>
                      <a:r>
                        <a:rPr lang="en-US" sz="2400" dirty="0"/>
                        <a:t>ies</a:t>
                      </a:r>
                      <a:endParaRP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tc>
                  <a:txBody>
                    <a:bodyPr/>
                    <a:lstStyle>
                      <a:lvl1pPr marL="0" algn="l" defTabSz="457200" rtl="0" eaLnBrk="1" latinLnBrk="0" hangingPunct="1">
                        <a:defRPr sz="1800" b="1" kern="1200">
                          <a:solidFill>
                            <a:schemeClr val="lt1"/>
                          </a:solidFill>
                          <a:latin typeface="Constantia"/>
                        </a:defRPr>
                      </a:lvl1pPr>
                      <a:lvl2pPr marL="457200" algn="l" defTabSz="457200" rtl="0" eaLnBrk="1" latinLnBrk="0" hangingPunct="1">
                        <a:defRPr sz="1800" b="1" kern="1200">
                          <a:solidFill>
                            <a:schemeClr val="lt1"/>
                          </a:solidFill>
                          <a:latin typeface="Constantia"/>
                        </a:defRPr>
                      </a:lvl2pPr>
                      <a:lvl3pPr marL="914400" algn="l" defTabSz="457200" rtl="0" eaLnBrk="1" latinLnBrk="0" hangingPunct="1">
                        <a:defRPr sz="1800" b="1" kern="1200">
                          <a:solidFill>
                            <a:schemeClr val="lt1"/>
                          </a:solidFill>
                          <a:latin typeface="Constantia"/>
                        </a:defRPr>
                      </a:lvl3pPr>
                      <a:lvl4pPr marL="1371600" algn="l" defTabSz="457200" rtl="0" eaLnBrk="1" latinLnBrk="0" hangingPunct="1">
                        <a:defRPr sz="1800" b="1" kern="1200">
                          <a:solidFill>
                            <a:schemeClr val="lt1"/>
                          </a:solidFill>
                          <a:latin typeface="Constantia"/>
                        </a:defRPr>
                      </a:lvl4pPr>
                      <a:lvl5pPr marL="1828800" algn="l" defTabSz="457200" rtl="0" eaLnBrk="1" latinLnBrk="0" hangingPunct="1">
                        <a:defRPr sz="1800" b="1" kern="1200">
                          <a:solidFill>
                            <a:schemeClr val="lt1"/>
                          </a:solidFill>
                          <a:latin typeface="Constantia"/>
                        </a:defRPr>
                      </a:lvl5pPr>
                      <a:lvl6pPr marL="2286000" algn="l" defTabSz="457200" rtl="0" eaLnBrk="1" latinLnBrk="0" hangingPunct="1">
                        <a:defRPr sz="1800" b="1" kern="1200">
                          <a:solidFill>
                            <a:schemeClr val="lt1"/>
                          </a:solidFill>
                          <a:latin typeface="Constantia"/>
                        </a:defRPr>
                      </a:lvl6pPr>
                      <a:lvl7pPr marL="2743200" algn="l" defTabSz="457200" rtl="0" eaLnBrk="1" latinLnBrk="0" hangingPunct="1">
                        <a:defRPr sz="1800" b="1" kern="1200">
                          <a:solidFill>
                            <a:schemeClr val="lt1"/>
                          </a:solidFill>
                          <a:latin typeface="Constantia"/>
                        </a:defRPr>
                      </a:lvl7pPr>
                      <a:lvl8pPr marL="3200400" algn="l" defTabSz="457200" rtl="0" eaLnBrk="1" latinLnBrk="0" hangingPunct="1">
                        <a:defRPr sz="1800" b="1" kern="1200">
                          <a:solidFill>
                            <a:schemeClr val="lt1"/>
                          </a:solidFill>
                          <a:latin typeface="Constantia"/>
                        </a:defRPr>
                      </a:lvl8pPr>
                      <a:lvl9pPr marL="3657600" algn="l" defTabSz="457200" rtl="0" eaLnBrk="1" latinLnBrk="0" hangingPunct="1">
                        <a:defRPr sz="1800" b="1" kern="1200">
                          <a:solidFill>
                            <a:schemeClr val="lt1"/>
                          </a:solidFill>
                          <a:latin typeface="Constantia"/>
                        </a:defRPr>
                      </a:lvl9pPr>
                    </a:lstStyle>
                    <a:p>
                      <a:pPr marL="0" lvl="0" indent="0" algn="ctr">
                        <a:buNone/>
                      </a:pPr>
                      <a:r>
                        <a:rPr lang="en-US" sz="2400" dirty="0"/>
                        <a:t>Recovery rate (%)</a:t>
                      </a:r>
                      <a:endParaRPr sz="2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F6FC6"/>
                    </a:solidFill>
                  </a:tcPr>
                </a:tc>
                <a:extLst>
                  <a:ext uri="{0D108BD9-81ED-4DB2-BD59-A6C34878D82A}">
                    <a16:rowId xmlns:a16="http://schemas.microsoft.com/office/drawing/2014/main" val="10000"/>
                  </a:ext>
                </a:extLst>
              </a:tr>
              <a:tr h="541572">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b="1" dirty="0">
                          <a:solidFill>
                            <a:schemeClr val="tx2"/>
                          </a:solidFill>
                        </a:rPr>
                        <a:t>B</a:t>
                      </a:r>
                      <a:r>
                        <a:rPr lang="en-US" sz="2400" b="1" dirty="0">
                          <a:solidFill>
                            <a:schemeClr val="tx2"/>
                          </a:solidFill>
                        </a:rPr>
                        <a:t>igeye</a:t>
                      </a:r>
                      <a:endParaRPr sz="2400" b="1" dirty="0">
                        <a:solidFill>
                          <a:schemeClr val="tx2"/>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21988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4514</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20.5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1"/>
                  </a:ext>
                </a:extLst>
              </a:tr>
              <a:tr h="568203">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b="1" dirty="0">
                          <a:solidFill>
                            <a:schemeClr val="tx2"/>
                          </a:solidFill>
                        </a:rPr>
                        <a:t>L</a:t>
                      </a:r>
                      <a:r>
                        <a:rPr lang="en-US" sz="2400" b="1" dirty="0">
                          <a:solidFill>
                            <a:schemeClr val="tx2"/>
                          </a:solidFill>
                        </a:rPr>
                        <a:t>ittle tunny</a:t>
                      </a:r>
                      <a:endParaRPr sz="2400" b="1" dirty="0">
                        <a:solidFill>
                          <a:schemeClr val="tx2"/>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a:solidFill>
                            <a:schemeClr val="tx2"/>
                          </a:solidFill>
                        </a:rPr>
                        <a:t>7770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569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7.3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2"/>
                  </a:ext>
                </a:extLst>
              </a:tr>
              <a:tr h="673908">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b="1" dirty="0">
                          <a:solidFill>
                            <a:schemeClr val="tx2"/>
                          </a:solidFill>
                        </a:rPr>
                        <a:t>S</a:t>
                      </a:r>
                      <a:r>
                        <a:rPr lang="en-US" sz="2400" b="1" dirty="0">
                          <a:solidFill>
                            <a:schemeClr val="tx2"/>
                          </a:solidFill>
                        </a:rPr>
                        <a:t>kipjack</a:t>
                      </a:r>
                      <a:endParaRPr sz="2400" b="1" dirty="0">
                        <a:solidFill>
                          <a:schemeClr val="tx2"/>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46259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3291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7.1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3"/>
                  </a:ext>
                </a:extLst>
              </a:tr>
              <a:tr h="501879">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b="1" dirty="0">
                          <a:solidFill>
                            <a:schemeClr val="tx2"/>
                          </a:solidFill>
                        </a:rPr>
                        <a:t>W</a:t>
                      </a:r>
                      <a:r>
                        <a:rPr lang="en-US" sz="2400" b="1" dirty="0">
                          <a:solidFill>
                            <a:schemeClr val="tx2"/>
                          </a:solidFill>
                        </a:rPr>
                        <a:t>ahoo</a:t>
                      </a:r>
                      <a:endParaRPr sz="2400" b="1" dirty="0">
                        <a:solidFill>
                          <a:schemeClr val="tx2"/>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277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1.1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4"/>
                  </a:ext>
                </a:extLst>
              </a:tr>
              <a:tr h="534231">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b="1" dirty="0">
                          <a:solidFill>
                            <a:schemeClr val="tx2"/>
                          </a:solidFill>
                        </a:rPr>
                        <a:t>Y</a:t>
                      </a:r>
                      <a:r>
                        <a:rPr lang="en-US" sz="2400" b="1" dirty="0">
                          <a:solidFill>
                            <a:schemeClr val="tx2"/>
                          </a:solidFill>
                        </a:rPr>
                        <a:t>ellowfin</a:t>
                      </a:r>
                      <a:endParaRPr sz="2400" b="1" dirty="0">
                        <a:solidFill>
                          <a:schemeClr val="tx2"/>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a:solidFill>
                            <a:schemeClr val="tx2"/>
                          </a:solidFill>
                        </a:rPr>
                        <a:t>37376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7300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dirty="0">
                          <a:solidFill>
                            <a:schemeClr val="tx2"/>
                          </a:solidFill>
                        </a:rPr>
                        <a:t>19.5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40000"/>
                      </a:srgbClr>
                    </a:solidFill>
                  </a:tcPr>
                </a:tc>
                <a:extLst>
                  <a:ext uri="{0D108BD9-81ED-4DB2-BD59-A6C34878D82A}">
                    <a16:rowId xmlns:a16="http://schemas.microsoft.com/office/drawing/2014/main" val="10005"/>
                  </a:ext>
                </a:extLst>
              </a:tr>
              <a:tr h="673908">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b="1" dirty="0">
                          <a:solidFill>
                            <a:schemeClr val="tx2"/>
                          </a:solidFill>
                        </a:rPr>
                        <a:t>Totals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b="1" dirty="0">
                          <a:solidFill>
                            <a:schemeClr val="tx2"/>
                          </a:solidFill>
                        </a:rPr>
                        <a:t>113670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b="1" dirty="0">
                          <a:solidFill>
                            <a:schemeClr val="tx2"/>
                          </a:solidFill>
                        </a:rPr>
                        <a:t>15677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tc>
                  <a:txBody>
                    <a:bodyPr/>
                    <a:lstStyle>
                      <a:lvl1pPr marL="0" algn="l" defTabSz="457200" rtl="0" eaLnBrk="1" latinLnBrk="0" hangingPunct="1">
                        <a:defRPr sz="1800" kern="1200">
                          <a:solidFill>
                            <a:schemeClr val="dk1"/>
                          </a:solidFill>
                          <a:latin typeface="Constantia"/>
                        </a:defRPr>
                      </a:lvl1pPr>
                      <a:lvl2pPr marL="457200" algn="l" defTabSz="457200" rtl="0" eaLnBrk="1" latinLnBrk="0" hangingPunct="1">
                        <a:defRPr sz="1800" kern="1200">
                          <a:solidFill>
                            <a:schemeClr val="dk1"/>
                          </a:solidFill>
                          <a:latin typeface="Constantia"/>
                        </a:defRPr>
                      </a:lvl2pPr>
                      <a:lvl3pPr marL="914400" algn="l" defTabSz="457200" rtl="0" eaLnBrk="1" latinLnBrk="0" hangingPunct="1">
                        <a:defRPr sz="1800" kern="1200">
                          <a:solidFill>
                            <a:schemeClr val="dk1"/>
                          </a:solidFill>
                          <a:latin typeface="Constantia"/>
                        </a:defRPr>
                      </a:lvl3pPr>
                      <a:lvl4pPr marL="1371600" algn="l" defTabSz="457200" rtl="0" eaLnBrk="1" latinLnBrk="0" hangingPunct="1">
                        <a:defRPr sz="1800" kern="1200">
                          <a:solidFill>
                            <a:schemeClr val="dk1"/>
                          </a:solidFill>
                          <a:latin typeface="Constantia"/>
                        </a:defRPr>
                      </a:lvl4pPr>
                      <a:lvl5pPr marL="1828800" algn="l" defTabSz="457200" rtl="0" eaLnBrk="1" latinLnBrk="0" hangingPunct="1">
                        <a:defRPr sz="1800" kern="1200">
                          <a:solidFill>
                            <a:schemeClr val="dk1"/>
                          </a:solidFill>
                          <a:latin typeface="Constantia"/>
                        </a:defRPr>
                      </a:lvl5pPr>
                      <a:lvl6pPr marL="2286000" algn="l" defTabSz="457200" rtl="0" eaLnBrk="1" latinLnBrk="0" hangingPunct="1">
                        <a:defRPr sz="1800" kern="1200">
                          <a:solidFill>
                            <a:schemeClr val="dk1"/>
                          </a:solidFill>
                          <a:latin typeface="Constantia"/>
                        </a:defRPr>
                      </a:lvl6pPr>
                      <a:lvl7pPr marL="2743200" algn="l" defTabSz="457200" rtl="0" eaLnBrk="1" latinLnBrk="0" hangingPunct="1">
                        <a:defRPr sz="1800" kern="1200">
                          <a:solidFill>
                            <a:schemeClr val="dk1"/>
                          </a:solidFill>
                          <a:latin typeface="Constantia"/>
                        </a:defRPr>
                      </a:lvl7pPr>
                      <a:lvl8pPr marL="3200400" algn="l" defTabSz="457200" rtl="0" eaLnBrk="1" latinLnBrk="0" hangingPunct="1">
                        <a:defRPr sz="1800" kern="1200">
                          <a:solidFill>
                            <a:schemeClr val="dk1"/>
                          </a:solidFill>
                          <a:latin typeface="Constantia"/>
                        </a:defRPr>
                      </a:lvl8pPr>
                      <a:lvl9pPr marL="3657600" algn="l" defTabSz="457200" rtl="0" eaLnBrk="1" latinLnBrk="0" hangingPunct="1">
                        <a:defRPr sz="1800" kern="1200">
                          <a:solidFill>
                            <a:schemeClr val="dk1"/>
                          </a:solidFill>
                          <a:latin typeface="Constantia"/>
                        </a:defRPr>
                      </a:lvl9pPr>
                    </a:lstStyle>
                    <a:p>
                      <a:pPr marL="0" lvl="0" indent="0" algn="ctr">
                        <a:buNone/>
                      </a:pPr>
                      <a:r>
                        <a:rPr sz="2400" b="1" dirty="0">
                          <a:solidFill>
                            <a:schemeClr val="tx2"/>
                          </a:solidFill>
                        </a:rPr>
                        <a:t>13.8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F6FC6">
                        <a:tint val="20000"/>
                      </a:srgb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88203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9BF2DE-5E89-456D-8811-CC43CE82B1CF}"/>
              </a:ext>
            </a:extLst>
          </p:cNvPr>
          <p:cNvPicPr>
            <a:picLocks noChangeAspect="1"/>
          </p:cNvPicPr>
          <p:nvPr/>
        </p:nvPicPr>
        <p:blipFill rotWithShape="1">
          <a:blip r:embed="rId3"/>
          <a:srcRect t="4505" r="9028"/>
          <a:stretch/>
        </p:blipFill>
        <p:spPr>
          <a:xfrm>
            <a:off x="5873693" y="1866900"/>
            <a:ext cx="6242107" cy="4643908"/>
          </a:xfrm>
          <a:prstGeom prst="rect">
            <a:avLst/>
          </a:prstGeom>
        </p:spPr>
      </p:pic>
      <p:pic>
        <p:nvPicPr>
          <p:cNvPr id="4" name="Content Placeholder 3" descr="banner.jpg"/>
          <p:cNvPicPr>
            <a:picLocks noGrp="1" noChangeAspect="1"/>
          </p:cNvPicPr>
          <p:nvPr>
            <p:ph idx="1"/>
          </p:nvPr>
        </p:nvPicPr>
        <p:blipFill>
          <a:blip r:embed="rId4" cstate="print"/>
          <a:srcRect b="24000"/>
          <a:stretch>
            <a:fillRect/>
          </a:stretch>
        </p:blipFill>
        <p:spPr>
          <a:xfrm>
            <a:off x="0" y="0"/>
            <a:ext cx="12192000" cy="1190625"/>
          </a:xfrm>
        </p:spPr>
      </p:pic>
      <p:pic>
        <p:nvPicPr>
          <p:cNvPr id="13" name="Picture 12" descr="A close up of a map&#10;&#10;Description automatically generated">
            <a:extLst>
              <a:ext uri="{FF2B5EF4-FFF2-40B4-BE49-F238E27FC236}">
                <a16:creationId xmlns:a16="http://schemas.microsoft.com/office/drawing/2014/main" id="{CE5B4DD7-09FA-4E09-95CF-714E1DBCBD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732" r="13266"/>
          <a:stretch/>
        </p:blipFill>
        <p:spPr>
          <a:xfrm>
            <a:off x="0" y="1905000"/>
            <a:ext cx="6115050" cy="4699973"/>
          </a:xfrm>
          <a:prstGeom prst="rect">
            <a:avLst/>
          </a:prstGeom>
        </p:spPr>
      </p:pic>
      <p:sp>
        <p:nvSpPr>
          <p:cNvPr id="9" name="TextBox 8">
            <a:extLst>
              <a:ext uri="{FF2B5EF4-FFF2-40B4-BE49-F238E27FC236}">
                <a16:creationId xmlns:a16="http://schemas.microsoft.com/office/drawing/2014/main" id="{B5BC3192-D127-43DF-8A36-3FE5CF17E353}"/>
              </a:ext>
            </a:extLst>
          </p:cNvPr>
          <p:cNvSpPr txBox="1"/>
          <p:nvPr/>
        </p:nvSpPr>
        <p:spPr>
          <a:xfrm>
            <a:off x="419100" y="1438275"/>
            <a:ext cx="3133725" cy="369332"/>
          </a:xfrm>
          <a:prstGeom prst="rect">
            <a:avLst/>
          </a:prstGeom>
          <a:noFill/>
        </p:spPr>
        <p:txBody>
          <a:bodyPr wrap="square" rtlCol="0">
            <a:spAutoFit/>
          </a:bodyPr>
          <a:lstStyle/>
          <a:p>
            <a:r>
              <a:rPr lang="en-CA" dirty="0"/>
              <a:t>Tag Releases</a:t>
            </a:r>
          </a:p>
        </p:txBody>
      </p:sp>
      <p:sp>
        <p:nvSpPr>
          <p:cNvPr id="10" name="TextBox 9">
            <a:extLst>
              <a:ext uri="{FF2B5EF4-FFF2-40B4-BE49-F238E27FC236}">
                <a16:creationId xmlns:a16="http://schemas.microsoft.com/office/drawing/2014/main" id="{B79EB9EB-0446-4DF6-A9B7-62245BE12B40}"/>
              </a:ext>
            </a:extLst>
          </p:cNvPr>
          <p:cNvSpPr txBox="1"/>
          <p:nvPr/>
        </p:nvSpPr>
        <p:spPr>
          <a:xfrm>
            <a:off x="6315075" y="1381125"/>
            <a:ext cx="2495550" cy="369332"/>
          </a:xfrm>
          <a:prstGeom prst="rect">
            <a:avLst/>
          </a:prstGeom>
          <a:noFill/>
        </p:spPr>
        <p:txBody>
          <a:bodyPr wrap="square" rtlCol="0">
            <a:spAutoFit/>
          </a:bodyPr>
          <a:lstStyle/>
          <a:p>
            <a:r>
              <a:rPr lang="en-CA" dirty="0"/>
              <a:t>Tag Recoveries</a:t>
            </a:r>
          </a:p>
        </p:txBody>
      </p:sp>
    </p:spTree>
    <p:extLst>
      <p:ext uri="{BB962C8B-B14F-4D97-AF65-F5344CB8AC3E}">
        <p14:creationId xmlns:p14="http://schemas.microsoft.com/office/powerpoint/2010/main" val="2499385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a:extLst>
              <a:ext uri="{FF2B5EF4-FFF2-40B4-BE49-F238E27FC236}">
                <a16:creationId xmlns:a16="http://schemas.microsoft.com/office/drawing/2014/main" id="{F83EF435-99B6-475B-91E7-DF39C4563C6B}"/>
              </a:ext>
            </a:extLst>
          </p:cNvPr>
          <p:cNvPicPr>
            <a:picLocks noChangeAspect="1"/>
          </p:cNvPicPr>
          <p:nvPr/>
        </p:nvPicPr>
        <p:blipFill>
          <a:blip r:embed="rId2" cstate="print"/>
          <a:srcRect b="24000"/>
          <a:stretch>
            <a:fillRect/>
          </a:stretch>
        </p:blipFill>
        <p:spPr>
          <a:xfrm>
            <a:off x="112734" y="57149"/>
            <a:ext cx="12056304" cy="1145349"/>
          </a:xfrm>
          <a:prstGeom prst="rect">
            <a:avLst/>
          </a:prstGeom>
        </p:spPr>
      </p:pic>
      <p:sp>
        <p:nvSpPr>
          <p:cNvPr id="5" name="Rectangle 4">
            <a:extLst>
              <a:ext uri="{FF2B5EF4-FFF2-40B4-BE49-F238E27FC236}">
                <a16:creationId xmlns:a16="http://schemas.microsoft.com/office/drawing/2014/main" id="{05F465C1-B69D-4339-97A1-41B6510E17BB}"/>
              </a:ext>
            </a:extLst>
          </p:cNvPr>
          <p:cNvSpPr/>
          <p:nvPr/>
        </p:nvSpPr>
        <p:spPr>
          <a:xfrm>
            <a:off x="5243998" y="641752"/>
            <a:ext cx="40614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AOTTP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A close up of a map&#10;&#10;Description automatically generated">
            <a:extLst>
              <a:ext uri="{FF2B5EF4-FFF2-40B4-BE49-F238E27FC236}">
                <a16:creationId xmlns:a16="http://schemas.microsoft.com/office/drawing/2014/main" id="{6ABF7227-C7DF-4988-BB4A-FA0C0E570976}"/>
              </a:ext>
            </a:extLst>
          </p:cNvPr>
          <p:cNvPicPr>
            <a:picLocks noChangeAspect="1"/>
          </p:cNvPicPr>
          <p:nvPr/>
        </p:nvPicPr>
        <p:blipFill rotWithShape="1">
          <a:blip r:embed="rId3">
            <a:extLst>
              <a:ext uri="{28A0092B-C50C-407E-A947-70E740481C1C}">
                <a14:useLocalDpi xmlns:a14="http://schemas.microsoft.com/office/drawing/2010/main" val="0"/>
              </a:ext>
            </a:extLst>
          </a:blip>
          <a:srcRect t="3882" r="4919" b="4840"/>
          <a:stretch/>
        </p:blipFill>
        <p:spPr>
          <a:xfrm>
            <a:off x="1064967" y="1952626"/>
            <a:ext cx="4602408" cy="4705350"/>
          </a:xfrm>
          <a:prstGeom prst="rect">
            <a:avLst/>
          </a:prstGeom>
          <a:ln w="41275">
            <a:solidFill>
              <a:prstClr val="ltGray"/>
            </a:solidFill>
          </a:ln>
        </p:spPr>
      </p:pic>
      <p:graphicFrame>
        <p:nvGraphicFramePr>
          <p:cNvPr id="7" name="Table 6">
            <a:extLst>
              <a:ext uri="{FF2B5EF4-FFF2-40B4-BE49-F238E27FC236}">
                <a16:creationId xmlns:a16="http://schemas.microsoft.com/office/drawing/2014/main" id="{97BA3466-FF21-4CE0-81B6-8D888325DFCF}"/>
              </a:ext>
            </a:extLst>
          </p:cNvPr>
          <p:cNvGraphicFramePr>
            <a:graphicFrameLocks noGrp="1"/>
          </p:cNvGraphicFramePr>
          <p:nvPr>
            <p:extLst>
              <p:ext uri="{D42A27DB-BD31-4B8C-83A1-F6EECF244321}">
                <p14:modId xmlns:p14="http://schemas.microsoft.com/office/powerpoint/2010/main" val="2176827680"/>
              </p:ext>
            </p:extLst>
          </p:nvPr>
        </p:nvGraphicFramePr>
        <p:xfrm>
          <a:off x="6262886" y="1966015"/>
          <a:ext cx="5062339" cy="4672910"/>
        </p:xfrm>
        <a:graphic>
          <a:graphicData uri="http://schemas.openxmlformats.org/drawingml/2006/table">
            <a:tbl>
              <a:tblPr firstRow="1" bandRow="1">
                <a:tableStyleId>{5C22544A-7EE6-4342-B048-85BDC9FD1C3A}</a:tableStyleId>
              </a:tblPr>
              <a:tblGrid>
                <a:gridCol w="1765933">
                  <a:extLst>
                    <a:ext uri="{9D8B030D-6E8A-4147-A177-3AD203B41FA5}">
                      <a16:colId xmlns:a16="http://schemas.microsoft.com/office/drawing/2014/main" val="2580822761"/>
                    </a:ext>
                  </a:extLst>
                </a:gridCol>
                <a:gridCol w="1589338">
                  <a:extLst>
                    <a:ext uri="{9D8B030D-6E8A-4147-A177-3AD203B41FA5}">
                      <a16:colId xmlns:a16="http://schemas.microsoft.com/office/drawing/2014/main" val="2844437726"/>
                    </a:ext>
                  </a:extLst>
                </a:gridCol>
                <a:gridCol w="1707068">
                  <a:extLst>
                    <a:ext uri="{9D8B030D-6E8A-4147-A177-3AD203B41FA5}">
                      <a16:colId xmlns:a16="http://schemas.microsoft.com/office/drawing/2014/main" val="2309034403"/>
                    </a:ext>
                  </a:extLst>
                </a:gridCol>
              </a:tblGrid>
              <a:tr h="934582">
                <a:tc>
                  <a:txBody>
                    <a:bodyPr/>
                    <a:lstStyle/>
                    <a:p>
                      <a:r>
                        <a:rPr lang="en-GB" sz="1800" dirty="0">
                          <a:solidFill>
                            <a:schemeClr val="bg1"/>
                          </a:solidFill>
                          <a:latin typeface="Cambria" panose="02040503050406030204" pitchFamily="18" charset="0"/>
                        </a:rPr>
                        <a:t>Species</a:t>
                      </a:r>
                      <a:endParaRPr lang="en-US" sz="1800" dirty="0">
                        <a:solidFill>
                          <a:schemeClr val="bg1"/>
                        </a:solidFill>
                        <a:latin typeface="Cambria" panose="02040503050406030204" pitchFamily="18" charset="0"/>
                      </a:endParaRPr>
                    </a:p>
                  </a:txBody>
                  <a:tcPr/>
                </a:tc>
                <a:tc>
                  <a:txBody>
                    <a:bodyPr/>
                    <a:lstStyle/>
                    <a:p>
                      <a:pPr algn="ctr"/>
                      <a:r>
                        <a:rPr lang="en-GB" sz="1800" dirty="0">
                          <a:solidFill>
                            <a:schemeClr val="bg1"/>
                          </a:solidFill>
                          <a:latin typeface="Cambria" panose="02040503050406030204" pitchFamily="18" charset="0"/>
                        </a:rPr>
                        <a:t>Mean</a:t>
                      </a:r>
                      <a:endParaRPr lang="en-US" sz="1800" dirty="0">
                        <a:solidFill>
                          <a:schemeClr val="bg1"/>
                        </a:solidFill>
                        <a:latin typeface="Cambria" panose="02040503050406030204" pitchFamily="18" charset="0"/>
                      </a:endParaRPr>
                    </a:p>
                  </a:txBody>
                  <a:tcPr/>
                </a:tc>
                <a:tc>
                  <a:txBody>
                    <a:bodyPr/>
                    <a:lstStyle/>
                    <a:p>
                      <a:pPr algn="ctr"/>
                      <a:r>
                        <a:rPr lang="en-GB" sz="1800" dirty="0">
                          <a:solidFill>
                            <a:schemeClr val="bg1"/>
                          </a:solidFill>
                          <a:latin typeface="Cambria" panose="02040503050406030204" pitchFamily="18" charset="0"/>
                        </a:rPr>
                        <a:t>Max</a:t>
                      </a:r>
                      <a:endParaRPr lang="en-US" sz="1800" dirty="0">
                        <a:solidFill>
                          <a:schemeClr val="bg1"/>
                        </a:solidFill>
                        <a:latin typeface="Cambria" panose="02040503050406030204" pitchFamily="18" charset="0"/>
                      </a:endParaRPr>
                    </a:p>
                  </a:txBody>
                  <a:tcPr/>
                </a:tc>
                <a:extLst>
                  <a:ext uri="{0D108BD9-81ED-4DB2-BD59-A6C34878D82A}">
                    <a16:rowId xmlns:a16="http://schemas.microsoft.com/office/drawing/2014/main" val="3506254947"/>
                  </a:ext>
                </a:extLst>
              </a:tr>
              <a:tr h="934582">
                <a:tc>
                  <a:txBody>
                    <a:bodyPr/>
                    <a:lstStyle/>
                    <a:p>
                      <a:r>
                        <a:rPr lang="en-GB" sz="1800" dirty="0">
                          <a:solidFill>
                            <a:schemeClr val="tx2"/>
                          </a:solidFill>
                          <a:latin typeface="Cambria" panose="02040503050406030204" pitchFamily="18" charset="0"/>
                        </a:rPr>
                        <a:t>Bigeye</a:t>
                      </a:r>
                      <a:endParaRPr lang="en-US" sz="1800" dirty="0">
                        <a:solidFill>
                          <a:schemeClr val="tx2"/>
                        </a:solidFill>
                        <a:latin typeface="Cambria" panose="02040503050406030204" pitchFamily="18" charset="0"/>
                      </a:endParaRPr>
                    </a:p>
                  </a:txBody>
                  <a:tcPr/>
                </a:tc>
                <a:tc>
                  <a:txBody>
                    <a:bodyPr/>
                    <a:lstStyle/>
                    <a:p>
                      <a:pPr algn="ctr"/>
                      <a:r>
                        <a:rPr lang="en-GB" sz="1800" dirty="0">
                          <a:solidFill>
                            <a:schemeClr val="tx2"/>
                          </a:solidFill>
                          <a:latin typeface="Cambria" panose="02040503050406030204" pitchFamily="18" charset="0"/>
                        </a:rPr>
                        <a:t>118d (107)</a:t>
                      </a:r>
                      <a:endParaRPr lang="en-US" sz="1800" dirty="0">
                        <a:solidFill>
                          <a:schemeClr val="tx2"/>
                        </a:solidFill>
                        <a:latin typeface="Cambria" panose="02040503050406030204" pitchFamily="18" charset="0"/>
                      </a:endParaRPr>
                    </a:p>
                  </a:txBody>
                  <a:tcPr/>
                </a:tc>
                <a:tc>
                  <a:txBody>
                    <a:bodyPr/>
                    <a:lstStyle/>
                    <a:p>
                      <a:pPr algn="ctr"/>
                      <a:r>
                        <a:rPr lang="en-GB" sz="1800" dirty="0">
                          <a:solidFill>
                            <a:schemeClr val="tx2"/>
                          </a:solidFill>
                          <a:latin typeface="Cambria" panose="02040503050406030204" pitchFamily="18" charset="0"/>
                        </a:rPr>
                        <a:t>995d</a:t>
                      </a:r>
                      <a:endParaRPr lang="en-US" sz="1800" dirty="0">
                        <a:solidFill>
                          <a:schemeClr val="tx2"/>
                        </a:solidFill>
                        <a:latin typeface="Cambria" panose="02040503050406030204" pitchFamily="18" charset="0"/>
                      </a:endParaRPr>
                    </a:p>
                  </a:txBody>
                  <a:tcPr/>
                </a:tc>
                <a:extLst>
                  <a:ext uri="{0D108BD9-81ED-4DB2-BD59-A6C34878D82A}">
                    <a16:rowId xmlns:a16="http://schemas.microsoft.com/office/drawing/2014/main" val="3304483857"/>
                  </a:ext>
                </a:extLst>
              </a:tr>
              <a:tr h="934582">
                <a:tc>
                  <a:txBody>
                    <a:bodyPr/>
                    <a:lstStyle/>
                    <a:p>
                      <a:r>
                        <a:rPr lang="en-GB" sz="1800" dirty="0">
                          <a:solidFill>
                            <a:schemeClr val="tx2"/>
                          </a:solidFill>
                          <a:latin typeface="Cambria" panose="02040503050406030204" pitchFamily="18" charset="0"/>
                        </a:rPr>
                        <a:t>Little tunny</a:t>
                      </a:r>
                      <a:endParaRPr lang="en-US" sz="1800" dirty="0">
                        <a:solidFill>
                          <a:schemeClr val="tx2"/>
                        </a:solidFill>
                        <a:latin typeface="Cambria" panose="02040503050406030204" pitchFamily="18" charset="0"/>
                      </a:endParaRPr>
                    </a:p>
                  </a:txBody>
                  <a:tcPr/>
                </a:tc>
                <a:tc>
                  <a:txBody>
                    <a:bodyPr/>
                    <a:lstStyle/>
                    <a:p>
                      <a:pPr algn="ctr"/>
                      <a:r>
                        <a:rPr lang="en-GB" sz="1800" dirty="0">
                          <a:solidFill>
                            <a:schemeClr val="tx2"/>
                          </a:solidFill>
                          <a:latin typeface="Cambria" panose="02040503050406030204" pitchFamily="18" charset="0"/>
                        </a:rPr>
                        <a:t>51d (66)</a:t>
                      </a:r>
                      <a:endParaRPr lang="en-US" sz="1800" dirty="0">
                        <a:solidFill>
                          <a:schemeClr val="tx2"/>
                        </a:solidFill>
                        <a:latin typeface="Cambria" panose="02040503050406030204" pitchFamily="18" charset="0"/>
                      </a:endParaRPr>
                    </a:p>
                  </a:txBody>
                  <a:tcPr/>
                </a:tc>
                <a:tc>
                  <a:txBody>
                    <a:bodyPr/>
                    <a:lstStyle/>
                    <a:p>
                      <a:pPr algn="ctr"/>
                      <a:r>
                        <a:rPr lang="en-GB" sz="1800" dirty="0">
                          <a:solidFill>
                            <a:schemeClr val="tx2"/>
                          </a:solidFill>
                          <a:latin typeface="Cambria" panose="02040503050406030204" pitchFamily="18" charset="0"/>
                        </a:rPr>
                        <a:t>709d</a:t>
                      </a:r>
                      <a:endParaRPr lang="en-US" sz="1800" dirty="0">
                        <a:solidFill>
                          <a:schemeClr val="tx2"/>
                        </a:solidFill>
                        <a:latin typeface="Cambria" panose="02040503050406030204" pitchFamily="18" charset="0"/>
                      </a:endParaRPr>
                    </a:p>
                  </a:txBody>
                  <a:tcPr/>
                </a:tc>
                <a:extLst>
                  <a:ext uri="{0D108BD9-81ED-4DB2-BD59-A6C34878D82A}">
                    <a16:rowId xmlns:a16="http://schemas.microsoft.com/office/drawing/2014/main" val="3480982862"/>
                  </a:ext>
                </a:extLst>
              </a:tr>
              <a:tr h="934582">
                <a:tc>
                  <a:txBody>
                    <a:bodyPr/>
                    <a:lstStyle/>
                    <a:p>
                      <a:r>
                        <a:rPr lang="en-GB" sz="1800" dirty="0">
                          <a:solidFill>
                            <a:schemeClr val="tx2"/>
                          </a:solidFill>
                          <a:latin typeface="Cambria" panose="02040503050406030204" pitchFamily="18" charset="0"/>
                        </a:rPr>
                        <a:t>Skipjack</a:t>
                      </a:r>
                      <a:endParaRPr lang="en-US" sz="1800" dirty="0">
                        <a:solidFill>
                          <a:schemeClr val="tx2"/>
                        </a:solidFill>
                        <a:latin typeface="Cambria" panose="02040503050406030204" pitchFamily="18" charset="0"/>
                      </a:endParaRPr>
                    </a:p>
                  </a:txBody>
                  <a:tcPr/>
                </a:tc>
                <a:tc>
                  <a:txBody>
                    <a:bodyPr/>
                    <a:lstStyle/>
                    <a:p>
                      <a:pPr algn="ctr"/>
                      <a:r>
                        <a:rPr lang="en-GB" sz="1800" dirty="0">
                          <a:solidFill>
                            <a:schemeClr val="tx2"/>
                          </a:solidFill>
                          <a:latin typeface="Cambria" panose="02040503050406030204" pitchFamily="18" charset="0"/>
                        </a:rPr>
                        <a:t>61d (62)</a:t>
                      </a:r>
                      <a:endParaRPr lang="en-US" sz="1800" dirty="0">
                        <a:solidFill>
                          <a:schemeClr val="tx2"/>
                        </a:solidFill>
                        <a:latin typeface="Cambria" panose="02040503050406030204" pitchFamily="18" charset="0"/>
                      </a:endParaRPr>
                    </a:p>
                  </a:txBody>
                  <a:tcPr/>
                </a:tc>
                <a:tc>
                  <a:txBody>
                    <a:bodyPr/>
                    <a:lstStyle/>
                    <a:p>
                      <a:pPr algn="ctr"/>
                      <a:r>
                        <a:rPr lang="en-GB" sz="1800" dirty="0">
                          <a:solidFill>
                            <a:schemeClr val="tx2"/>
                          </a:solidFill>
                          <a:latin typeface="Cambria" panose="02040503050406030204" pitchFamily="18" charset="0"/>
                        </a:rPr>
                        <a:t>898d</a:t>
                      </a:r>
                      <a:endParaRPr lang="en-US" sz="1800" dirty="0">
                        <a:solidFill>
                          <a:schemeClr val="tx2"/>
                        </a:solidFill>
                        <a:latin typeface="Cambria" panose="02040503050406030204" pitchFamily="18" charset="0"/>
                      </a:endParaRPr>
                    </a:p>
                  </a:txBody>
                  <a:tcPr/>
                </a:tc>
                <a:extLst>
                  <a:ext uri="{0D108BD9-81ED-4DB2-BD59-A6C34878D82A}">
                    <a16:rowId xmlns:a16="http://schemas.microsoft.com/office/drawing/2014/main" val="872438634"/>
                  </a:ext>
                </a:extLst>
              </a:tr>
              <a:tr h="934582">
                <a:tc>
                  <a:txBody>
                    <a:bodyPr/>
                    <a:lstStyle/>
                    <a:p>
                      <a:r>
                        <a:rPr lang="en-GB" sz="1800" dirty="0">
                          <a:solidFill>
                            <a:schemeClr val="tx2"/>
                          </a:solidFill>
                          <a:latin typeface="Cambria" panose="02040503050406030204" pitchFamily="18" charset="0"/>
                        </a:rPr>
                        <a:t>Yellowfin</a:t>
                      </a:r>
                      <a:endParaRPr lang="en-US" sz="1800" dirty="0">
                        <a:solidFill>
                          <a:schemeClr val="tx2"/>
                        </a:solidFill>
                        <a:latin typeface="Cambria" panose="02040503050406030204" pitchFamily="18" charset="0"/>
                      </a:endParaRPr>
                    </a:p>
                  </a:txBody>
                  <a:tcPr/>
                </a:tc>
                <a:tc>
                  <a:txBody>
                    <a:bodyPr/>
                    <a:lstStyle/>
                    <a:p>
                      <a:pPr algn="ctr"/>
                      <a:r>
                        <a:rPr lang="en-GB" sz="1800" dirty="0">
                          <a:solidFill>
                            <a:schemeClr val="tx2"/>
                          </a:solidFill>
                          <a:latin typeface="Cambria" panose="02040503050406030204" pitchFamily="18" charset="0"/>
                        </a:rPr>
                        <a:t>91d (96)</a:t>
                      </a:r>
                      <a:endParaRPr lang="en-US" sz="1800" dirty="0">
                        <a:solidFill>
                          <a:schemeClr val="tx2"/>
                        </a:solidFill>
                        <a:latin typeface="Cambria" panose="02040503050406030204" pitchFamily="18" charset="0"/>
                      </a:endParaRPr>
                    </a:p>
                  </a:txBody>
                  <a:tcPr/>
                </a:tc>
                <a:tc>
                  <a:txBody>
                    <a:bodyPr/>
                    <a:lstStyle/>
                    <a:p>
                      <a:pPr algn="ctr"/>
                      <a:r>
                        <a:rPr lang="en-GB" sz="1800" dirty="0">
                          <a:solidFill>
                            <a:schemeClr val="tx2"/>
                          </a:solidFill>
                          <a:latin typeface="Cambria" panose="02040503050406030204" pitchFamily="18" charset="0"/>
                        </a:rPr>
                        <a:t>839d</a:t>
                      </a:r>
                      <a:endParaRPr lang="en-US" sz="1800" dirty="0">
                        <a:solidFill>
                          <a:schemeClr val="tx2"/>
                        </a:solidFill>
                        <a:latin typeface="Cambria" panose="02040503050406030204" pitchFamily="18" charset="0"/>
                      </a:endParaRPr>
                    </a:p>
                  </a:txBody>
                  <a:tcPr/>
                </a:tc>
                <a:extLst>
                  <a:ext uri="{0D108BD9-81ED-4DB2-BD59-A6C34878D82A}">
                    <a16:rowId xmlns:a16="http://schemas.microsoft.com/office/drawing/2014/main" val="2381648154"/>
                  </a:ext>
                </a:extLst>
              </a:tr>
            </a:tbl>
          </a:graphicData>
        </a:graphic>
      </p:graphicFrame>
      <p:sp>
        <p:nvSpPr>
          <p:cNvPr id="8" name="Title 8">
            <a:extLst>
              <a:ext uri="{FF2B5EF4-FFF2-40B4-BE49-F238E27FC236}">
                <a16:creationId xmlns:a16="http://schemas.microsoft.com/office/drawing/2014/main" id="{23DC9C22-EB33-40E2-BD03-EDBD00F551C6}"/>
              </a:ext>
            </a:extLst>
          </p:cNvPr>
          <p:cNvSpPr txBox="1">
            <a:spLocks/>
          </p:cNvSpPr>
          <p:nvPr/>
        </p:nvSpPr>
        <p:spPr>
          <a:xfrm>
            <a:off x="4774680" y="1182079"/>
            <a:ext cx="2888371" cy="780696"/>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3200" dirty="0"/>
              <a:t>Days at Liberty</a:t>
            </a:r>
            <a:endParaRPr lang="en-US" sz="3200" dirty="0"/>
          </a:p>
        </p:txBody>
      </p:sp>
    </p:spTree>
    <p:extLst>
      <p:ext uri="{BB962C8B-B14F-4D97-AF65-F5344CB8AC3E}">
        <p14:creationId xmlns:p14="http://schemas.microsoft.com/office/powerpoint/2010/main" val="304391291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ICCAT_SecretariatPowerPoint_template" id="{F7EF2BE0-CB1E-4D1C-9294-5A4A5EA2B42A}" vid="{C6A567B3-3A82-459C-860D-274B441F82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4238</TotalTime>
  <Words>3876</Words>
  <Application>Microsoft Office PowerPoint</Application>
  <PresentationFormat>Panorámica</PresentationFormat>
  <Paragraphs>519</Paragraphs>
  <Slides>52</Slides>
  <Notes>9</Notes>
  <HiddenSlides>0</HiddenSlides>
  <MMClips>0</MMClips>
  <ScaleCrop>false</ScaleCrop>
  <HeadingPairs>
    <vt:vector size="6" baseType="variant">
      <vt:variant>
        <vt:lpstr>Fuentes usadas</vt:lpstr>
      </vt:variant>
      <vt:variant>
        <vt:i4>11</vt:i4>
      </vt:variant>
      <vt:variant>
        <vt:lpstr>Tema</vt:lpstr>
      </vt:variant>
      <vt:variant>
        <vt:i4>4</vt:i4>
      </vt:variant>
      <vt:variant>
        <vt:lpstr>Títulos de diapositiva</vt:lpstr>
      </vt:variant>
      <vt:variant>
        <vt:i4>52</vt:i4>
      </vt:variant>
    </vt:vector>
  </HeadingPairs>
  <TitlesOfParts>
    <vt:vector size="67" baseType="lpstr">
      <vt:lpstr>Aparajita</vt:lpstr>
      <vt:lpstr>Arial</vt:lpstr>
      <vt:lpstr>Calibri</vt:lpstr>
      <vt:lpstr>Calibri Light</vt:lpstr>
      <vt:lpstr>Cambria</vt:lpstr>
      <vt:lpstr>Century Gothic</vt:lpstr>
      <vt:lpstr>Constantia</vt:lpstr>
      <vt:lpstr>Times New Roman</vt:lpstr>
      <vt:lpstr>Wingdings</vt:lpstr>
      <vt:lpstr>Wingdings 2</vt:lpstr>
      <vt:lpstr>Wingdings 3</vt:lpstr>
      <vt:lpstr>Wisp</vt:lpstr>
      <vt:lpstr>Flow</vt:lpstr>
      <vt:lpstr>Office Theme</vt:lpstr>
      <vt:lpstr>Thème Office</vt:lpstr>
      <vt:lpstr>SCRS Report 2019</vt:lpstr>
      <vt:lpstr>Presentación de PowerPoint</vt:lpstr>
      <vt:lpstr>The Atlantic Ocean Tropical tuna Tagging Programme (AOTTP)</vt:lpstr>
      <vt:lpstr>AOTTP - Budget</vt:lpstr>
      <vt:lpstr>Presentación de PowerPoint</vt:lpstr>
      <vt:lpstr>AOTTP – summary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AOTTP – Future  - Programme ends Nov 2020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SCRS Report 2019</dc:title>
  <dc:creator>Gary Melvin</dc:creator>
  <cp:lastModifiedBy>AICO AV</cp:lastModifiedBy>
  <cp:revision>91</cp:revision>
  <dcterms:created xsi:type="dcterms:W3CDTF">2019-11-02T11:52:33Z</dcterms:created>
  <dcterms:modified xsi:type="dcterms:W3CDTF">2019-11-16T13:43:43Z</dcterms:modified>
</cp:coreProperties>
</file>